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6" r:id="rId2"/>
    <p:sldId id="284" r:id="rId3"/>
    <p:sldId id="258" r:id="rId4"/>
    <p:sldId id="266" r:id="rId5"/>
    <p:sldId id="267" r:id="rId6"/>
    <p:sldId id="285" r:id="rId7"/>
    <p:sldId id="270" r:id="rId8"/>
    <p:sldId id="271" r:id="rId9"/>
    <p:sldId id="273" r:id="rId10"/>
    <p:sldId id="274" r:id="rId11"/>
    <p:sldId id="276" r:id="rId12"/>
    <p:sldId id="277" r:id="rId13"/>
    <p:sldId id="278" r:id="rId14"/>
    <p:sldId id="279" r:id="rId15"/>
    <p:sldId id="268" r:id="rId16"/>
    <p:sldId id="286" r:id="rId17"/>
    <p:sldId id="293" r:id="rId18"/>
    <p:sldId id="288" r:id="rId19"/>
    <p:sldId id="292" r:id="rId20"/>
    <p:sldId id="269" r:id="rId21"/>
    <p:sldId id="283" r:id="rId22"/>
  </p:sldIdLst>
  <p:sldSz cx="12190413" cy="6858000"/>
  <p:notesSz cx="6858000" cy="9144000"/>
  <p:defaultTextStyle>
    <a:defPPr>
      <a:defRPr lang="ko-KR"/>
    </a:defPPr>
    <a:lvl1pPr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anose="020B0503020000020004" pitchFamily="50" charset="-127"/>
        <a:ea typeface="굴림" panose="020B0600000101010101" pitchFamily="50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anose="020B0503020000020004" pitchFamily="50" charset="-127"/>
        <a:ea typeface="굴림" panose="020B0600000101010101" pitchFamily="50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anose="020B0503020000020004" pitchFamily="50" charset="-127"/>
        <a:ea typeface="굴림" panose="020B0600000101010101" pitchFamily="50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anose="020B0503020000020004" pitchFamily="50" charset="-127"/>
        <a:ea typeface="굴림" panose="020B0600000101010101" pitchFamily="50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anose="020B0503020000020004" pitchFamily="50" charset="-127"/>
        <a:ea typeface="굴림" panose="020B0600000101010101" pitchFamily="50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맑은 고딕" panose="020B0503020000020004" pitchFamily="50" charset="-127"/>
        <a:ea typeface="굴림" panose="020B0600000101010101" pitchFamily="50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맑은 고딕" panose="020B0503020000020004" pitchFamily="50" charset="-127"/>
        <a:ea typeface="굴림" panose="020B0600000101010101" pitchFamily="50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맑은 고딕" panose="020B0503020000020004" pitchFamily="50" charset="-127"/>
        <a:ea typeface="굴림" panose="020B0600000101010101" pitchFamily="50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맑은 고딕" panose="020B0503020000020004" pitchFamily="50" charset="-127"/>
        <a:ea typeface="굴림" panose="020B0600000101010101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37477"/>
    <a:srgbClr val="CCCC00"/>
    <a:srgbClr val="D9D9D9"/>
    <a:srgbClr val="004D86"/>
    <a:srgbClr val="0076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171" autoAdjust="0"/>
    <p:restoredTop sz="94657" autoAdjust="0"/>
  </p:normalViewPr>
  <p:slideViewPr>
    <p:cSldViewPr showGuides="1">
      <p:cViewPr varScale="1">
        <p:scale>
          <a:sx n="100" d="100"/>
          <a:sy n="100" d="100"/>
        </p:scale>
        <p:origin x="108" y="18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latinLnBrk="1" hangingPunct="1">
              <a:defRPr sz="1200"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latinLnBrk="1" hangingPunct="1">
              <a:defRPr sz="1200"/>
            </a:lvl1pPr>
          </a:lstStyle>
          <a:p>
            <a:pPr>
              <a:defRPr/>
            </a:pPr>
            <a:fld id="{D9DFAF9C-5724-4A6D-B2CE-AF32111608E6}" type="datetimeFigureOut">
              <a:rPr lang="ko-KR" altLang="en-US"/>
              <a:pPr>
                <a:defRPr/>
              </a:pPr>
              <a:t>2023-02-12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noProof="0"/>
              <a:t>마스터 텍스트 스타일 편집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latinLnBrk="1" hangingPunct="1">
              <a:defRPr sz="1200"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latinLnBrk="1" hangingPunct="1">
              <a:defRPr sz="1200"/>
            </a:lvl1pPr>
          </a:lstStyle>
          <a:p>
            <a:pPr>
              <a:defRPr/>
            </a:pPr>
            <a:fld id="{C2569519-A45D-46AD-B3D3-17D29C4BAB01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100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F04A8D6F-5B79-4246-BD71-B176557083D5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23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0724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A8D29645-7411-4A39-97A0-E308831378B2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23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0724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A8D29645-7411-4A39-97A0-E308831378B2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68103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23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0724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A8D29645-7411-4A39-97A0-E308831378B2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70359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23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0724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A8D29645-7411-4A39-97A0-E308831378B2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96240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23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0724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A8D29645-7411-4A39-97A0-E308831378B2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00055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2771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2772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1EC58CCE-3B4E-41D6-8C3A-7E268B165E35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4820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34EF311D-E29B-45FD-B4EB-97AE3D58A47B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7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/>
          </a:p>
        </p:txBody>
      </p:sp>
      <p:sp>
        <p:nvSpPr>
          <p:cNvPr id="6148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</a:pPr>
            <a:fld id="{D5F98F16-6A40-4A72-AF61-7566ED3B227B}" type="slidenum">
              <a:rPr lang="ko-KR" altLang="en-US" smtClean="0">
                <a:ea typeface="굴림" panose="020B0600000101010101" pitchFamily="50" charset="-127"/>
              </a:rPr>
              <a:pPr>
                <a:spcBef>
                  <a:spcPct val="0"/>
                </a:spcBef>
              </a:pPr>
              <a:t>2</a:t>
            </a:fld>
            <a:endParaRPr lang="ko-KR" altLang="en-US">
              <a:ea typeface="굴림" panose="020B0600000101010101" pitchFamily="50" charset="-127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5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196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29D0BA10-4172-4446-8FA4-C45C26B97E1A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4340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96C0474F-7BB8-4703-BBA7-ABCA87108594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387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6388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F87D9AC1-BC93-4CF6-9ADB-031E2966E5A0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483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0484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3B536548-60B9-46DD-A4BE-0B939DAEDF09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531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2532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F6195EAA-698F-412A-9A12-58B96CA6FBBE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5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4580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4120A9E4-F467-41CA-BCA1-48B487B91609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627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6628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A5D0E04E-C966-4F17-B578-FC771CCA691D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281" y="2130426"/>
            <a:ext cx="10361851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562" y="3886200"/>
            <a:ext cx="853328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D1922E1-04C3-456F-8935-E5B0EFBF4407}" type="datetimeFigureOut">
              <a:rPr lang="ko-KR" altLang="en-US"/>
              <a:pPr>
                <a:defRPr/>
              </a:pPr>
              <a:t>2023-02-12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E0107F2-BD28-4FB1-807F-93D05AA3AACC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06504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118D1CA-2A8C-46DF-9E44-70ECF36A974E}" type="datetimeFigureOut">
              <a:rPr lang="ko-KR" altLang="en-US"/>
              <a:pPr>
                <a:defRPr/>
              </a:pPr>
              <a:t>2023-02-12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A9D332-17B9-4478-A902-CFA2BAE4F5D0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98823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11784067" y="274639"/>
            <a:ext cx="3655008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12694" y="274639"/>
            <a:ext cx="10768198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C57A84-02F1-486A-8F11-2D8D83247340}" type="datetimeFigureOut">
              <a:rPr lang="ko-KR" altLang="en-US"/>
              <a:pPr>
                <a:defRPr/>
              </a:pPr>
              <a:t>2023-02-12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9A561B5-ADC0-4C51-A484-E4A49DEB5137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47762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66312F5-50A3-41B9-AA89-7F592FBA11B8}" type="datetimeFigureOut">
              <a:rPr lang="ko-KR" altLang="en-US"/>
              <a:pPr>
                <a:defRPr/>
              </a:pPr>
              <a:t>2023-02-12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4EC814-0575-4B9B-A350-54C36CD8BC71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94768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2959" y="4406901"/>
            <a:ext cx="10361851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2959" y="2906713"/>
            <a:ext cx="10361851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F5A9E74-88BD-4AF6-9C11-9F805AB7870C}" type="datetimeFigureOut">
              <a:rPr lang="ko-KR" altLang="en-US"/>
              <a:pPr>
                <a:defRPr/>
              </a:pPr>
              <a:t>2023-02-12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7F45405-CA9C-4204-9B8A-12414A43196B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35097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12695" y="1600201"/>
            <a:ext cx="721054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226413" y="1600201"/>
            <a:ext cx="7212661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9209A1A-13C8-4F57-ADCD-5F9764BA6419}" type="datetimeFigureOut">
              <a:rPr lang="ko-KR" altLang="en-US"/>
              <a:pPr>
                <a:defRPr/>
              </a:pPr>
              <a:t>2023-02-12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6C52411-5F75-446B-8FC7-6E50F26ACCBB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63146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21" y="274638"/>
            <a:ext cx="10971372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521" y="1535113"/>
            <a:ext cx="5386216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521" y="2174875"/>
            <a:ext cx="5386216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2561" y="1535113"/>
            <a:ext cx="538833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2561" y="2174875"/>
            <a:ext cx="538833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1ABEBB2-481A-4997-B957-D744C54EF48B}" type="datetimeFigureOut">
              <a:rPr lang="ko-KR" altLang="en-US"/>
              <a:pPr>
                <a:defRPr/>
              </a:pPr>
              <a:t>2023-02-12</a:t>
            </a:fld>
            <a:endParaRPr lang="ko-KR" altLang="en-US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EFDFFB4-2576-4A4E-A872-BB506A5200B2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57901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B8465A-211D-454B-A4E9-EDA16A2794FD}" type="datetimeFigureOut">
              <a:rPr lang="ko-KR" altLang="en-US"/>
              <a:pPr>
                <a:defRPr/>
              </a:pPr>
              <a:t>2023-02-12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B3C5F94-A003-4238-BFFC-89D4D468EDEB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57416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8F67BA3-80C9-4383-9460-A9FBA6E09A03}" type="datetimeFigureOut">
              <a:rPr lang="ko-KR" altLang="en-US"/>
              <a:pPr>
                <a:defRPr/>
              </a:pPr>
              <a:t>2023-02-12</a:t>
            </a:fld>
            <a:endParaRPr lang="ko-KR" altLang="en-US"/>
          </a:p>
        </p:txBody>
      </p:sp>
      <p:sp>
        <p:nvSpPr>
          <p:cNvPr id="3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C5692B-D6F0-461F-B9BE-4759B1AB6A89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19270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21" y="273050"/>
            <a:ext cx="4010562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113" y="273051"/>
            <a:ext cx="681477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521" y="1435101"/>
            <a:ext cx="4010562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A483409-85BA-4EF9-AD99-136F8CDE0F21}" type="datetimeFigureOut">
              <a:rPr lang="ko-KR" altLang="en-US"/>
              <a:pPr>
                <a:defRPr/>
              </a:pPr>
              <a:t>2023-02-12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F8AF52D-5E07-4DE8-A398-78BA3A52E2D9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05840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406" y="4800600"/>
            <a:ext cx="7314248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406" y="612775"/>
            <a:ext cx="7314248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406" y="5367338"/>
            <a:ext cx="7314248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83FFCA2-CC03-46AA-98F5-60FBE148B22C}" type="datetimeFigureOut">
              <a:rPr lang="ko-KR" altLang="en-US"/>
              <a:pPr>
                <a:defRPr/>
              </a:pPr>
              <a:t>2023-02-12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3098E5D-5DAF-4D3E-B092-677A0CB4086F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58136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121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609600" y="1600200"/>
            <a:ext cx="10971213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latinLnBrk="1" hangingPunct="1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17FFC2A3-58AF-403D-8450-50863AF9697E}" type="datetimeFigureOut">
              <a:rPr lang="ko-KR" altLang="en-US"/>
              <a:pPr>
                <a:defRPr/>
              </a:pPr>
              <a:t>2023-02-12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0"/>
            <a:ext cx="38592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latinLnBrk="1" hangingPunct="1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6013" y="6356350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latinLnBrk="1" hangingPunct="1">
              <a:defRPr kumimoji="0" sz="1200">
                <a:solidFill>
                  <a:srgbClr val="898989"/>
                </a:solidFill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2110A9EB-55C2-442C-8184-86F4D1315DC5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763"/>
            <a:ext cx="10271125" cy="685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8434" y="0"/>
            <a:ext cx="12226926" cy="6858000"/>
          </a:xfrm>
          <a:prstGeom prst="rect">
            <a:avLst/>
          </a:prstGeom>
          <a:gradFill>
            <a:gsLst>
              <a:gs pos="49000">
                <a:schemeClr val="tx1">
                  <a:lumMod val="50000"/>
                  <a:lumOff val="50000"/>
                </a:schemeClr>
              </a:gs>
              <a:gs pos="0">
                <a:schemeClr val="bg1">
                  <a:lumMod val="50000"/>
                  <a:alpha val="70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dirty="0"/>
              <a:t>5</a:t>
            </a:r>
            <a:endParaRPr kumimoji="0" lang="ko-KR" altLang="en-US" dirty="0"/>
          </a:p>
        </p:txBody>
      </p:sp>
      <p:sp>
        <p:nvSpPr>
          <p:cNvPr id="12" name="타원 11"/>
          <p:cNvSpPr>
            <a:spLocks/>
          </p:cNvSpPr>
          <p:nvPr/>
        </p:nvSpPr>
        <p:spPr>
          <a:xfrm>
            <a:off x="3214688" y="549275"/>
            <a:ext cx="5761037" cy="57594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grpSp>
        <p:nvGrpSpPr>
          <p:cNvPr id="3079" name="그룹 13"/>
          <p:cNvGrpSpPr>
            <a:grpSpLocks/>
          </p:cNvGrpSpPr>
          <p:nvPr/>
        </p:nvGrpSpPr>
        <p:grpSpPr bwMode="auto">
          <a:xfrm>
            <a:off x="3474746" y="2433638"/>
            <a:ext cx="5240922" cy="1282700"/>
            <a:chOff x="3849536" y="2676466"/>
            <a:chExt cx="4437547" cy="1088876"/>
          </a:xfrm>
        </p:grpSpPr>
        <p:cxnSp>
          <p:nvCxnSpPr>
            <p:cNvPr id="11" name="Straight Connector 8"/>
            <p:cNvCxnSpPr/>
            <p:nvPr/>
          </p:nvCxnSpPr>
          <p:spPr bwMode="auto">
            <a:xfrm>
              <a:off x="4727516" y="3765342"/>
              <a:ext cx="2748795" cy="0"/>
            </a:xfrm>
            <a:prstGeom prst="line">
              <a:avLst/>
            </a:prstGeom>
            <a:ln w="3175">
              <a:solidFill>
                <a:schemeClr val="tx1">
                  <a:lumMod val="85000"/>
                  <a:lumOff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 bwMode="auto">
            <a:xfrm>
              <a:off x="3849536" y="2676466"/>
              <a:ext cx="4437547" cy="70542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4800" spc="-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Team5 - </a:t>
              </a:r>
              <a:r>
                <a:rPr kumimoji="0" lang="ko-KR" altLang="en-US" sz="4800" spc="-3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엑센솔루션</a:t>
              </a:r>
              <a:endParaRPr kumimoji="0" lang="en-US" altLang="ko-KR" sz="4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430463" y="3541713"/>
            <a:ext cx="7329487" cy="110799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나눔스퀘어OTF" pitchFamily="34" charset="-127"/>
              <a:ea typeface="나눔스퀘어OTF" pitchFamily="34" charset="-127"/>
            </a:endParaRPr>
          </a:p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itchFamily="34" charset="-127"/>
                <a:ea typeface="나눔스퀘어OTF" pitchFamily="34" charset="-127"/>
              </a:rPr>
              <a:t>C#</a:t>
            </a:r>
            <a:r>
              <a:rPr kumimoji="0"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itchFamily="34" charset="-127"/>
                <a:ea typeface="나눔스퀘어OTF" pitchFamily="34" charset="-127"/>
              </a:rPr>
              <a:t>기반 산업자동화</a:t>
            </a:r>
            <a:endParaRPr kumimoji="0" lang="en-US" altLang="ko-KR" sz="24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OTF" pitchFamily="34" charset="-127"/>
              <a:ea typeface="나눔스퀘어OTF" pitchFamily="34" charset="-127"/>
            </a:endParaRPr>
          </a:p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itchFamily="34" charset="-127"/>
                <a:ea typeface="나눔스퀘어OTF" pitchFamily="34" charset="-127"/>
              </a:rPr>
              <a:t>S/W </a:t>
            </a:r>
            <a:r>
              <a:rPr kumimoji="0"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itchFamily="34" charset="-127"/>
                <a:ea typeface="나눔스퀘어OTF" pitchFamily="34" charset="-127"/>
              </a:rPr>
              <a:t>개발자 양성과정</a:t>
            </a:r>
            <a:endParaRPr kumimoji="0" lang="en-US" altLang="ko-KR" sz="2800" dirty="0">
              <a:solidFill>
                <a:schemeClr val="tx1">
                  <a:lumMod val="75000"/>
                  <a:lumOff val="25000"/>
                </a:schemeClr>
              </a:solidFill>
              <a:latin typeface="나눔스퀘어OTF" pitchFamily="34" charset="-127"/>
              <a:ea typeface="나눔스퀘어OTF" pitchFamily="34" charset="-127"/>
            </a:endParaRPr>
          </a:p>
        </p:txBody>
      </p:sp>
      <p:pic>
        <p:nvPicPr>
          <p:cNvPr id="3081" name="그림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6263" y="4468813"/>
            <a:ext cx="3416300" cy="2379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2814638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내용</a:t>
            </a:r>
          </a:p>
        </p:txBody>
      </p:sp>
      <p:sp>
        <p:nvSpPr>
          <p:cNvPr id="15364" name="Text Placeholder 2"/>
          <p:cNvSpPr txBox="1">
            <a:spLocks/>
          </p:cNvSpPr>
          <p:nvPr/>
        </p:nvSpPr>
        <p:spPr bwMode="auto">
          <a:xfrm>
            <a:off x="509588" y="1651000"/>
            <a:ext cx="77390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분석</a:t>
            </a:r>
            <a:r>
              <a:rPr kumimoji="0" lang="en-US" altLang="ko-KR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/</a:t>
            </a: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설계 </a:t>
            </a:r>
            <a:r>
              <a:rPr kumimoji="0" lang="en-US" altLang="ko-KR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: </a:t>
            </a: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기능정의서</a:t>
            </a:r>
            <a:endParaRPr kumimoji="0" lang="ar-SA" altLang="ko-KR" sz="2400">
              <a:solidFill>
                <a:schemeClr val="tx2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grpSp>
        <p:nvGrpSpPr>
          <p:cNvPr id="15365" name="그룹 13"/>
          <p:cNvGrpSpPr>
            <a:grpSpLocks/>
          </p:cNvGrpSpPr>
          <p:nvPr/>
        </p:nvGrpSpPr>
        <p:grpSpPr bwMode="auto">
          <a:xfrm rot="5400000">
            <a:off x="8022431" y="-3548856"/>
            <a:ext cx="369888" cy="7969250"/>
            <a:chOff x="11783835" y="678528"/>
            <a:chExt cx="370108" cy="5198744"/>
          </a:xfrm>
        </p:grpSpPr>
        <p:sp>
          <p:nvSpPr>
            <p:cNvPr id="22" name="양쪽 모서리가 둥근 사각형 21"/>
            <p:cNvSpPr/>
            <p:nvPr/>
          </p:nvSpPr>
          <p:spPr>
            <a:xfrm rot="16200000" flipH="1">
              <a:off x="11537041" y="5260370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24" name="양쪽 모서리가 둥근 사각형 23"/>
            <p:cNvSpPr/>
            <p:nvPr/>
          </p:nvSpPr>
          <p:spPr>
            <a:xfrm rot="16200000" flipH="1">
              <a:off x="11536006" y="4541659"/>
              <a:ext cx="865767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25" name="양쪽 모서리가 둥근 사각형 24"/>
            <p:cNvSpPr/>
            <p:nvPr/>
          </p:nvSpPr>
          <p:spPr>
            <a:xfrm rot="16200000" flipH="1">
              <a:off x="11537041" y="3822948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26" name="양쪽 모서리가 둥근 사각형 25"/>
            <p:cNvSpPr/>
            <p:nvPr/>
          </p:nvSpPr>
          <p:spPr>
            <a:xfrm rot="16200000" flipH="1">
              <a:off x="11537041" y="3120807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27" name="양쪽 모서리가 둥근 사각형 26"/>
            <p:cNvSpPr/>
            <p:nvPr/>
          </p:nvSpPr>
          <p:spPr>
            <a:xfrm rot="16200000" flipH="1">
              <a:off x="11535488" y="2433682"/>
              <a:ext cx="866803" cy="370108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내용</a:t>
              </a:r>
            </a:p>
          </p:txBody>
        </p:sp>
        <p:sp>
          <p:nvSpPr>
            <p:cNvPr id="28" name="양쪽 모서리가 둥근 사각형 27"/>
            <p:cNvSpPr/>
            <p:nvPr/>
          </p:nvSpPr>
          <p:spPr>
            <a:xfrm rot="16200000" flipH="1">
              <a:off x="11537041" y="1666816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  <p:sp>
          <p:nvSpPr>
            <p:cNvPr id="29" name="양쪽 모서리가 둥근 사각형 28"/>
            <p:cNvSpPr/>
            <p:nvPr/>
          </p:nvSpPr>
          <p:spPr>
            <a:xfrm rot="16200000" flipH="1">
              <a:off x="11537041" y="925322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소감</a:t>
              </a:r>
            </a:p>
          </p:txBody>
        </p:sp>
      </p:grpSp>
      <p:grpSp>
        <p:nvGrpSpPr>
          <p:cNvPr id="15366" name="그룹 1"/>
          <p:cNvGrpSpPr>
            <a:grpSpLocks/>
          </p:cNvGrpSpPr>
          <p:nvPr/>
        </p:nvGrpSpPr>
        <p:grpSpPr bwMode="auto">
          <a:xfrm>
            <a:off x="782638" y="2320925"/>
            <a:ext cx="10641012" cy="4164013"/>
            <a:chOff x="782518" y="2321359"/>
            <a:chExt cx="10641280" cy="4163033"/>
          </a:xfrm>
        </p:grpSpPr>
        <p:sp>
          <p:nvSpPr>
            <p:cNvPr id="44" name="Text Box 44"/>
            <p:cNvSpPr txBox="1">
              <a:spLocks noChangeArrowheads="1"/>
            </p:cNvSpPr>
            <p:nvPr/>
          </p:nvSpPr>
          <p:spPr bwMode="auto">
            <a:xfrm>
              <a:off x="782518" y="2321359"/>
              <a:ext cx="5508635" cy="3652189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gradFill>
                <a:gsLst>
                  <a:gs pos="0">
                    <a:sysClr val="window" lastClr="FFFFFF">
                      <a:lumMod val="85000"/>
                    </a:sysClr>
                  </a:gs>
                  <a:gs pos="5000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</a:gsLst>
                <a:lin ang="5400000" scaled="0"/>
              </a:gradFill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70650" tIns="70650" rIns="70650" bIns="44853"/>
            <a:lstStyle/>
            <a:p>
              <a:pPr marL="84095" indent="-84095" defTabSz="897033" eaLnBrk="1" fontAlgn="auto" latinLnBrk="1" hangingPunct="1">
                <a:spcBef>
                  <a:spcPts val="0"/>
                </a:spcBef>
                <a:spcAft>
                  <a:spcPts val="294"/>
                </a:spcAft>
                <a:buClr>
                  <a:srgbClr val="A1A1A1"/>
                </a:buClr>
                <a:buSzPct val="100000"/>
                <a:buFont typeface="Arial" pitchFamily="34" charset="0"/>
                <a:buChar char="•"/>
                <a:defRPr/>
              </a:pPr>
              <a:endParaRPr kumimoji="0" lang="ko-KR" altLang="en-US" sz="883" kern="0" dirty="0">
                <a:solidFill>
                  <a:srgbClr val="FF0000"/>
                </a:solidFill>
                <a:latin typeface="나눔고딕" panose="020D0304000000000000" pitchFamily="50" charset="-127"/>
                <a:ea typeface="나눔스퀘어"/>
                <a:sym typeface="Wingdings" pitchFamily="2" charset="2"/>
              </a:endParaRPr>
            </a:p>
          </p:txBody>
        </p:sp>
        <p:sp>
          <p:nvSpPr>
            <p:cNvPr id="49" name="모서리가 둥근 직사각형 48"/>
            <p:cNvSpPr/>
            <p:nvPr/>
          </p:nvSpPr>
          <p:spPr bwMode="auto">
            <a:xfrm>
              <a:off x="2311319" y="6165379"/>
              <a:ext cx="2268595" cy="3190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bg1">
                    <a:lumMod val="50000"/>
                  </a:schemeClr>
                </a:gs>
                <a:gs pos="50000">
                  <a:schemeClr val="tx1"/>
                </a:gs>
                <a:gs pos="0">
                  <a:schemeClr val="bg1">
                    <a:lumMod val="65000"/>
                  </a:schemeClr>
                </a:gs>
              </a:gsLst>
              <a:lin ang="0" scaled="1"/>
              <a:tileRect/>
            </a:gra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600" dirty="0">
                  <a:solidFill>
                    <a:schemeClr val="bg1"/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메타데이터 정의서</a:t>
              </a:r>
            </a:p>
          </p:txBody>
        </p:sp>
        <p:sp>
          <p:nvSpPr>
            <p:cNvPr id="15372" name="직사각형 10"/>
            <p:cNvSpPr>
              <a:spLocks noChangeArrowheads="1"/>
            </p:cNvSpPr>
            <p:nvPr/>
          </p:nvSpPr>
          <p:spPr bwMode="auto">
            <a:xfrm>
              <a:off x="6529732" y="2477814"/>
              <a:ext cx="4894066" cy="19385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85750" indent="-28575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FontTx/>
                <a:buChar char="-"/>
              </a:pPr>
              <a:r>
                <a:rPr kumimoji="0" lang="ko-KR" altLang="en-US" sz="200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화면기획서 기반으로 나온 페이지별 역할 정의</a:t>
              </a:r>
            </a:p>
            <a:p>
              <a:pPr algn="just" eaLnBrk="1" hangingPunct="1">
                <a:spcBef>
                  <a:spcPct val="0"/>
                </a:spcBef>
                <a:buFontTx/>
                <a:buChar char="-"/>
              </a:pPr>
              <a:endParaRPr kumimoji="0" lang="ko-KR" altLang="en-US" sz="2000" b="1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  <a:p>
              <a:pPr algn="just" eaLnBrk="1" hangingPunct="1">
                <a:spcBef>
                  <a:spcPct val="0"/>
                </a:spcBef>
                <a:buFontTx/>
                <a:buChar char="-"/>
              </a:pPr>
              <a:r>
                <a:rPr kumimoji="0" lang="ko-KR" altLang="en-US" sz="2000" b="1" dirty="0" err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화면별</a:t>
              </a:r>
              <a:r>
                <a:rPr kumimoji="0" lang="ko-KR" altLang="en-US" sz="200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주요 기능 정의</a:t>
              </a:r>
              <a:endParaRPr kumimoji="0" lang="en-US" altLang="ko-KR" sz="2000" b="1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  <a:p>
              <a:pPr algn="just" eaLnBrk="1" hangingPunct="1">
                <a:spcBef>
                  <a:spcPct val="0"/>
                </a:spcBef>
                <a:buFontTx/>
                <a:buChar char="-"/>
              </a:pPr>
              <a:endParaRPr kumimoji="0" lang="en-US" altLang="ko-KR" sz="2000" b="1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  <a:p>
              <a:pPr algn="just" eaLnBrk="1" hangingPunct="1">
                <a:spcBef>
                  <a:spcPct val="0"/>
                </a:spcBef>
                <a:buFontTx/>
                <a:buChar char="-"/>
              </a:pPr>
              <a:r>
                <a:rPr kumimoji="0" lang="ko-KR" altLang="en-US" sz="200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동일한 기능 통일</a:t>
              </a: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4C5CF0ED-69B9-3EA3-32AE-204036EB8E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629" y="2355561"/>
            <a:ext cx="5380505" cy="3618413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2814638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내용</a:t>
            </a:r>
          </a:p>
        </p:txBody>
      </p:sp>
      <p:sp>
        <p:nvSpPr>
          <p:cNvPr id="19460" name="Text Placeholder 2"/>
          <p:cNvSpPr txBox="1">
            <a:spLocks/>
          </p:cNvSpPr>
          <p:nvPr/>
        </p:nvSpPr>
        <p:spPr bwMode="auto">
          <a:xfrm>
            <a:off x="509588" y="1651000"/>
            <a:ext cx="77390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분석</a:t>
            </a:r>
            <a:r>
              <a:rPr kumimoji="0" lang="en-US" altLang="ko-KR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/</a:t>
            </a: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설계 </a:t>
            </a:r>
            <a:r>
              <a:rPr kumimoji="0" lang="en-US" altLang="ko-KR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: </a:t>
            </a: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테이블정의서</a:t>
            </a:r>
            <a:endParaRPr kumimoji="0" lang="ar-SA" altLang="ko-KR" sz="2400">
              <a:solidFill>
                <a:schemeClr val="tx2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grpSp>
        <p:nvGrpSpPr>
          <p:cNvPr id="19461" name="그룹 13"/>
          <p:cNvGrpSpPr>
            <a:grpSpLocks/>
          </p:cNvGrpSpPr>
          <p:nvPr/>
        </p:nvGrpSpPr>
        <p:grpSpPr bwMode="auto">
          <a:xfrm rot="5400000">
            <a:off x="8022431" y="-3548856"/>
            <a:ext cx="369888" cy="7969250"/>
            <a:chOff x="11783835" y="678528"/>
            <a:chExt cx="370108" cy="5198744"/>
          </a:xfrm>
        </p:grpSpPr>
        <p:sp>
          <p:nvSpPr>
            <p:cNvPr id="22" name="양쪽 모서리가 둥근 사각형 21"/>
            <p:cNvSpPr/>
            <p:nvPr/>
          </p:nvSpPr>
          <p:spPr>
            <a:xfrm rot="16200000" flipH="1">
              <a:off x="11537041" y="5260370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24" name="양쪽 모서리가 둥근 사각형 23"/>
            <p:cNvSpPr/>
            <p:nvPr/>
          </p:nvSpPr>
          <p:spPr>
            <a:xfrm rot="16200000" flipH="1">
              <a:off x="11536006" y="4541659"/>
              <a:ext cx="865767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25" name="양쪽 모서리가 둥근 사각형 24"/>
            <p:cNvSpPr/>
            <p:nvPr/>
          </p:nvSpPr>
          <p:spPr>
            <a:xfrm rot="16200000" flipH="1">
              <a:off x="11537041" y="3822948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26" name="양쪽 모서리가 둥근 사각형 25"/>
            <p:cNvSpPr/>
            <p:nvPr/>
          </p:nvSpPr>
          <p:spPr>
            <a:xfrm rot="16200000" flipH="1">
              <a:off x="11537041" y="3120807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27" name="양쪽 모서리가 둥근 사각형 26"/>
            <p:cNvSpPr/>
            <p:nvPr/>
          </p:nvSpPr>
          <p:spPr>
            <a:xfrm rot="16200000" flipH="1">
              <a:off x="11535488" y="2433682"/>
              <a:ext cx="866803" cy="370108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내용</a:t>
              </a:r>
            </a:p>
          </p:txBody>
        </p:sp>
        <p:sp>
          <p:nvSpPr>
            <p:cNvPr id="28" name="양쪽 모서리가 둥근 사각형 27"/>
            <p:cNvSpPr/>
            <p:nvPr/>
          </p:nvSpPr>
          <p:spPr>
            <a:xfrm rot="16200000" flipH="1">
              <a:off x="11537041" y="1666816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  <p:sp>
          <p:nvSpPr>
            <p:cNvPr id="29" name="양쪽 모서리가 둥근 사각형 28"/>
            <p:cNvSpPr/>
            <p:nvPr/>
          </p:nvSpPr>
          <p:spPr>
            <a:xfrm rot="16200000" flipH="1">
              <a:off x="11537041" y="925322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소감</a:t>
              </a:r>
            </a:p>
          </p:txBody>
        </p:sp>
      </p:grpSp>
      <p:grpSp>
        <p:nvGrpSpPr>
          <p:cNvPr id="19462" name="그룹 1"/>
          <p:cNvGrpSpPr>
            <a:grpSpLocks/>
          </p:cNvGrpSpPr>
          <p:nvPr/>
        </p:nvGrpSpPr>
        <p:grpSpPr bwMode="auto">
          <a:xfrm>
            <a:off x="782638" y="2320925"/>
            <a:ext cx="11072812" cy="4164013"/>
            <a:chOff x="782518" y="2321359"/>
            <a:chExt cx="11073328" cy="4163033"/>
          </a:xfrm>
        </p:grpSpPr>
        <p:sp>
          <p:nvSpPr>
            <p:cNvPr id="44" name="Text Box 44"/>
            <p:cNvSpPr txBox="1">
              <a:spLocks noChangeArrowheads="1"/>
            </p:cNvSpPr>
            <p:nvPr/>
          </p:nvSpPr>
          <p:spPr bwMode="auto">
            <a:xfrm>
              <a:off x="782518" y="2321359"/>
              <a:ext cx="5508635" cy="3652189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gradFill>
                <a:gsLst>
                  <a:gs pos="0">
                    <a:sysClr val="window" lastClr="FFFFFF">
                      <a:lumMod val="85000"/>
                    </a:sysClr>
                  </a:gs>
                  <a:gs pos="5000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</a:gsLst>
                <a:lin ang="5400000" scaled="0"/>
              </a:gradFill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70650" tIns="70650" rIns="70650" bIns="44853"/>
            <a:lstStyle/>
            <a:p>
              <a:pPr marL="84095" indent="-84095" defTabSz="897033" eaLnBrk="1" fontAlgn="auto" latinLnBrk="1" hangingPunct="1">
                <a:spcBef>
                  <a:spcPts val="0"/>
                </a:spcBef>
                <a:spcAft>
                  <a:spcPts val="294"/>
                </a:spcAft>
                <a:buClr>
                  <a:srgbClr val="A1A1A1"/>
                </a:buClr>
                <a:buSzPct val="100000"/>
                <a:buFont typeface="Arial" pitchFamily="34" charset="0"/>
                <a:buChar char="•"/>
                <a:defRPr/>
              </a:pPr>
              <a:endParaRPr kumimoji="0" lang="ko-KR" altLang="en-US" sz="883" kern="0" dirty="0">
                <a:solidFill>
                  <a:srgbClr val="FF0000"/>
                </a:solidFill>
                <a:latin typeface="나눔고딕" panose="020D0304000000000000" pitchFamily="50" charset="-127"/>
                <a:ea typeface="나눔스퀘어"/>
                <a:sym typeface="Wingdings" pitchFamily="2" charset="2"/>
              </a:endParaRPr>
            </a:p>
          </p:txBody>
        </p:sp>
        <p:sp>
          <p:nvSpPr>
            <p:cNvPr id="49" name="모서리가 둥근 직사각형 48"/>
            <p:cNvSpPr/>
            <p:nvPr/>
          </p:nvSpPr>
          <p:spPr bwMode="auto">
            <a:xfrm>
              <a:off x="2311351" y="6165379"/>
              <a:ext cx="2268644" cy="3190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bg1">
                    <a:lumMod val="50000"/>
                  </a:schemeClr>
                </a:gs>
                <a:gs pos="50000">
                  <a:schemeClr val="tx1"/>
                </a:gs>
                <a:gs pos="0">
                  <a:schemeClr val="bg1">
                    <a:lumMod val="65000"/>
                  </a:schemeClr>
                </a:gs>
              </a:gsLst>
              <a:lin ang="0" scaled="1"/>
              <a:tileRect/>
            </a:gra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600" dirty="0">
                  <a:solidFill>
                    <a:schemeClr val="bg1"/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테이블정의서</a:t>
              </a:r>
            </a:p>
          </p:txBody>
        </p:sp>
        <p:sp>
          <p:nvSpPr>
            <p:cNvPr id="19468" name="직사각형 10"/>
            <p:cNvSpPr>
              <a:spLocks noChangeArrowheads="1"/>
            </p:cNvSpPr>
            <p:nvPr/>
          </p:nvSpPr>
          <p:spPr bwMode="auto">
            <a:xfrm>
              <a:off x="6529732" y="2477814"/>
              <a:ext cx="5326114" cy="1631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85750" indent="-28575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FontTx/>
                <a:buChar char="-"/>
              </a:pPr>
              <a:r>
                <a:rPr kumimoji="0" lang="ko-KR" altLang="en-US" sz="200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프로세스를 이해하고 이에 따라 필요한 테이블 작성</a:t>
              </a:r>
            </a:p>
            <a:p>
              <a:pPr algn="just" eaLnBrk="1" hangingPunct="1">
                <a:spcBef>
                  <a:spcPct val="0"/>
                </a:spcBef>
                <a:buFontTx/>
                <a:buChar char="-"/>
              </a:pPr>
              <a:endParaRPr kumimoji="0" lang="ko-KR" altLang="en-US" sz="2000" b="1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  <a:p>
              <a:pPr algn="just" eaLnBrk="1" hangingPunct="1">
                <a:spcBef>
                  <a:spcPct val="0"/>
                </a:spcBef>
                <a:buFontTx/>
                <a:buChar char="-"/>
              </a:pPr>
              <a:r>
                <a:rPr kumimoji="0" lang="ko-KR" altLang="en-US" sz="2000" b="1" dirty="0" err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테이블간의</a:t>
              </a:r>
              <a:r>
                <a:rPr kumimoji="0" lang="ko-KR" altLang="en-US" sz="200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관계도를 통하여 필요한 </a:t>
              </a:r>
              <a:r>
                <a:rPr kumimoji="0" lang="ko-KR" altLang="en-US" sz="2000" b="1" dirty="0" err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외래키</a:t>
              </a:r>
              <a:r>
                <a:rPr kumimoji="0" lang="ko-KR" altLang="en-US" sz="200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추가</a:t>
              </a: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B9B75802-6078-A124-2BD6-3880A74CCD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638" y="2334533"/>
            <a:ext cx="5508378" cy="3639442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2814638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내용</a:t>
            </a:r>
          </a:p>
        </p:txBody>
      </p:sp>
      <p:sp>
        <p:nvSpPr>
          <p:cNvPr id="21508" name="Text Placeholder 2"/>
          <p:cNvSpPr txBox="1">
            <a:spLocks/>
          </p:cNvSpPr>
          <p:nvPr/>
        </p:nvSpPr>
        <p:spPr bwMode="auto">
          <a:xfrm>
            <a:off x="509588" y="1651000"/>
            <a:ext cx="77390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분석</a:t>
            </a:r>
            <a:r>
              <a:rPr kumimoji="0" lang="en-US" altLang="ko-KR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/</a:t>
            </a: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설계 </a:t>
            </a:r>
            <a:r>
              <a:rPr kumimoji="0" lang="en-US" altLang="ko-KR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: </a:t>
            </a: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논리</a:t>
            </a:r>
            <a:r>
              <a:rPr kumimoji="0" lang="en-US" altLang="ko-KR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/</a:t>
            </a: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물리</a:t>
            </a:r>
            <a:r>
              <a:rPr kumimoji="0" lang="en-US" altLang="ko-KR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ERD </a:t>
            </a: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설계</a:t>
            </a:r>
          </a:p>
        </p:txBody>
      </p:sp>
      <p:grpSp>
        <p:nvGrpSpPr>
          <p:cNvPr id="21509" name="그룹 13"/>
          <p:cNvGrpSpPr>
            <a:grpSpLocks/>
          </p:cNvGrpSpPr>
          <p:nvPr/>
        </p:nvGrpSpPr>
        <p:grpSpPr bwMode="auto">
          <a:xfrm rot="5400000">
            <a:off x="8022431" y="-3548856"/>
            <a:ext cx="369888" cy="7969250"/>
            <a:chOff x="11783835" y="678528"/>
            <a:chExt cx="370108" cy="5198744"/>
          </a:xfrm>
        </p:grpSpPr>
        <p:sp>
          <p:nvSpPr>
            <p:cNvPr id="22" name="양쪽 모서리가 둥근 사각형 21"/>
            <p:cNvSpPr/>
            <p:nvPr/>
          </p:nvSpPr>
          <p:spPr>
            <a:xfrm rot="16200000" flipH="1">
              <a:off x="11537041" y="5260370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24" name="양쪽 모서리가 둥근 사각형 23"/>
            <p:cNvSpPr/>
            <p:nvPr/>
          </p:nvSpPr>
          <p:spPr>
            <a:xfrm rot="16200000" flipH="1">
              <a:off x="11536006" y="4541659"/>
              <a:ext cx="865767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25" name="양쪽 모서리가 둥근 사각형 24"/>
            <p:cNvSpPr/>
            <p:nvPr/>
          </p:nvSpPr>
          <p:spPr>
            <a:xfrm rot="16200000" flipH="1">
              <a:off x="11537041" y="3822948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26" name="양쪽 모서리가 둥근 사각형 25"/>
            <p:cNvSpPr/>
            <p:nvPr/>
          </p:nvSpPr>
          <p:spPr>
            <a:xfrm rot="16200000" flipH="1">
              <a:off x="11537041" y="3120807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27" name="양쪽 모서리가 둥근 사각형 26"/>
            <p:cNvSpPr/>
            <p:nvPr/>
          </p:nvSpPr>
          <p:spPr>
            <a:xfrm rot="16200000" flipH="1">
              <a:off x="11535488" y="2433682"/>
              <a:ext cx="866803" cy="370108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내용</a:t>
              </a:r>
            </a:p>
          </p:txBody>
        </p:sp>
        <p:sp>
          <p:nvSpPr>
            <p:cNvPr id="28" name="양쪽 모서리가 둥근 사각형 27"/>
            <p:cNvSpPr/>
            <p:nvPr/>
          </p:nvSpPr>
          <p:spPr>
            <a:xfrm rot="16200000" flipH="1">
              <a:off x="11537041" y="1666816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  <p:sp>
          <p:nvSpPr>
            <p:cNvPr id="29" name="양쪽 모서리가 둥근 사각형 28"/>
            <p:cNvSpPr/>
            <p:nvPr/>
          </p:nvSpPr>
          <p:spPr>
            <a:xfrm rot="16200000" flipH="1">
              <a:off x="11537041" y="925322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소감</a:t>
              </a:r>
            </a:p>
          </p:txBody>
        </p:sp>
      </p:grpSp>
      <p:grpSp>
        <p:nvGrpSpPr>
          <p:cNvPr id="21510" name="그룹 1"/>
          <p:cNvGrpSpPr>
            <a:grpSpLocks/>
          </p:cNvGrpSpPr>
          <p:nvPr/>
        </p:nvGrpSpPr>
        <p:grpSpPr bwMode="auto">
          <a:xfrm>
            <a:off x="782638" y="2320925"/>
            <a:ext cx="11072812" cy="4164013"/>
            <a:chOff x="782518" y="2321359"/>
            <a:chExt cx="11073328" cy="4163033"/>
          </a:xfrm>
        </p:grpSpPr>
        <p:sp>
          <p:nvSpPr>
            <p:cNvPr id="44" name="Text Box 44"/>
            <p:cNvSpPr txBox="1">
              <a:spLocks noChangeArrowheads="1"/>
            </p:cNvSpPr>
            <p:nvPr/>
          </p:nvSpPr>
          <p:spPr bwMode="auto">
            <a:xfrm>
              <a:off x="782518" y="2321359"/>
              <a:ext cx="5508635" cy="3652189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gradFill>
                <a:gsLst>
                  <a:gs pos="0">
                    <a:sysClr val="window" lastClr="FFFFFF">
                      <a:lumMod val="85000"/>
                    </a:sysClr>
                  </a:gs>
                  <a:gs pos="5000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</a:gsLst>
                <a:lin ang="5400000" scaled="0"/>
              </a:gradFill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70650" tIns="70650" rIns="70650" bIns="44853"/>
            <a:lstStyle/>
            <a:p>
              <a:pPr marL="84095" indent="-84095" defTabSz="897033" eaLnBrk="1" fontAlgn="auto" latinLnBrk="1" hangingPunct="1">
                <a:spcBef>
                  <a:spcPts val="0"/>
                </a:spcBef>
                <a:spcAft>
                  <a:spcPts val="294"/>
                </a:spcAft>
                <a:buClr>
                  <a:srgbClr val="A1A1A1"/>
                </a:buClr>
                <a:buSzPct val="100000"/>
                <a:buFont typeface="Arial" pitchFamily="34" charset="0"/>
                <a:buChar char="•"/>
                <a:defRPr/>
              </a:pPr>
              <a:endParaRPr kumimoji="0" lang="ko-KR" altLang="en-US" sz="883" kern="0" dirty="0">
                <a:solidFill>
                  <a:srgbClr val="FF0000"/>
                </a:solidFill>
                <a:latin typeface="나눔고딕" panose="020D0304000000000000" pitchFamily="50" charset="-127"/>
                <a:ea typeface="나눔스퀘어"/>
                <a:sym typeface="Wingdings" pitchFamily="2" charset="2"/>
              </a:endParaRPr>
            </a:p>
          </p:txBody>
        </p:sp>
        <p:sp>
          <p:nvSpPr>
            <p:cNvPr id="49" name="모서리가 둥근 직사각형 48"/>
            <p:cNvSpPr/>
            <p:nvPr/>
          </p:nvSpPr>
          <p:spPr bwMode="auto">
            <a:xfrm>
              <a:off x="2311351" y="6165379"/>
              <a:ext cx="2268644" cy="3190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bg1">
                    <a:lumMod val="50000"/>
                  </a:schemeClr>
                </a:gs>
                <a:gs pos="50000">
                  <a:schemeClr val="tx1"/>
                </a:gs>
                <a:gs pos="0">
                  <a:schemeClr val="bg1">
                    <a:lumMod val="65000"/>
                  </a:schemeClr>
                </a:gs>
              </a:gsLst>
              <a:lin ang="0" scaled="1"/>
              <a:tileRect/>
            </a:gra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600" dirty="0">
                  <a:solidFill>
                    <a:schemeClr val="bg1"/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논리 </a:t>
              </a:r>
              <a:r>
                <a:rPr kumimoji="0" lang="en-US" altLang="ko-KR" sz="1600" dirty="0">
                  <a:solidFill>
                    <a:schemeClr val="bg1"/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ERD </a:t>
              </a:r>
              <a:r>
                <a:rPr kumimoji="0" lang="ko-KR" altLang="en-US" sz="1600" dirty="0">
                  <a:solidFill>
                    <a:schemeClr val="bg1"/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화면</a:t>
              </a:r>
            </a:p>
          </p:txBody>
        </p:sp>
        <p:sp>
          <p:nvSpPr>
            <p:cNvPr id="21516" name="직사각형 10"/>
            <p:cNvSpPr>
              <a:spLocks noChangeArrowheads="1"/>
            </p:cNvSpPr>
            <p:nvPr/>
          </p:nvSpPr>
          <p:spPr bwMode="auto">
            <a:xfrm>
              <a:off x="6529732" y="2477814"/>
              <a:ext cx="5326114" cy="25539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85750" indent="-28575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FontTx/>
                <a:buChar char="-"/>
              </a:pPr>
              <a:r>
                <a:rPr kumimoji="0" lang="ko-KR" altLang="en-US" sz="200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테이블정의서 기반으로 </a:t>
              </a:r>
              <a:r>
                <a:rPr kumimoji="0" lang="en-US" altLang="ko-KR" sz="200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CRM </a:t>
              </a:r>
              <a:r>
                <a:rPr kumimoji="0" lang="ko-KR" altLang="en-US" sz="200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논리</a:t>
              </a:r>
              <a:r>
                <a:rPr kumimoji="0" lang="en-US" altLang="ko-KR" sz="200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ERD, </a:t>
              </a:r>
              <a:r>
                <a:rPr kumimoji="0" lang="ko-KR" altLang="en-US" sz="200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물리</a:t>
              </a:r>
              <a:r>
                <a:rPr kumimoji="0" lang="en-US" altLang="ko-KR" sz="200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ERD</a:t>
              </a:r>
              <a:r>
                <a:rPr kumimoji="0" lang="ko-KR" altLang="en-US" sz="200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설계</a:t>
              </a:r>
              <a:endParaRPr kumimoji="0" lang="en-US" altLang="ko-KR" sz="2000" b="1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  <a:p>
              <a:pPr algn="just" eaLnBrk="1" hangingPunct="1">
                <a:spcBef>
                  <a:spcPct val="0"/>
                </a:spcBef>
                <a:buFontTx/>
                <a:buChar char="-"/>
              </a:pPr>
              <a:endParaRPr kumimoji="0" lang="en-US" altLang="ko-KR" sz="2000" b="1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  <a:p>
              <a:pPr algn="just" eaLnBrk="1" hangingPunct="1">
                <a:spcBef>
                  <a:spcPct val="0"/>
                </a:spcBef>
                <a:buFontTx/>
                <a:buChar char="-"/>
              </a:pPr>
              <a:r>
                <a:rPr kumimoji="0" lang="ko-KR" altLang="en-US" sz="200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기준정보</a:t>
              </a:r>
              <a:r>
                <a:rPr kumimoji="0" lang="en-US" altLang="ko-KR" sz="200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, </a:t>
              </a:r>
              <a:r>
                <a:rPr kumimoji="0" lang="ko-KR" altLang="en-US" sz="200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사용자 권한</a:t>
              </a:r>
              <a:r>
                <a:rPr kumimoji="0" lang="en-US" altLang="ko-KR" sz="200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, </a:t>
              </a:r>
              <a:r>
                <a:rPr kumimoji="0" lang="ko-KR" altLang="en-US" sz="200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코드 관리 등 권한 및 데이터 관리 관련 테이블 구성</a:t>
              </a:r>
              <a:endParaRPr kumimoji="0" lang="en-US" altLang="ko-KR" sz="2000" b="1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  <a:p>
              <a:pPr algn="just" eaLnBrk="1" hangingPunct="1">
                <a:spcBef>
                  <a:spcPct val="0"/>
                </a:spcBef>
                <a:buFontTx/>
                <a:buChar char="-"/>
              </a:pPr>
              <a:endParaRPr kumimoji="0" lang="en-US" altLang="ko-KR" sz="2000" b="1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  <a:p>
              <a:pPr algn="just" eaLnBrk="1" hangingPunct="1">
                <a:spcBef>
                  <a:spcPct val="0"/>
                </a:spcBef>
                <a:buFontTx/>
                <a:buChar char="-"/>
              </a:pPr>
              <a:r>
                <a:rPr kumimoji="0" lang="ko-KR" altLang="en-US" sz="200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제품 및 생산공정 관련 테이블 구성</a:t>
              </a:r>
              <a:endParaRPr kumimoji="0" lang="en-US" altLang="ko-KR" sz="2000" b="1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  <a:p>
              <a:pPr marL="0" indent="0" algn="just" eaLnBrk="1" hangingPunct="1">
                <a:spcBef>
                  <a:spcPct val="0"/>
                </a:spcBef>
                <a:buNone/>
              </a:pPr>
              <a:r>
                <a:rPr kumimoji="0" lang="ko-KR" altLang="en-US" sz="200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* 데이터 분석 및 통계 테이블 구성</a:t>
              </a:r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B4B12D9C-14AA-2917-80F7-9F09779402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638" y="2339343"/>
            <a:ext cx="5456584" cy="3609937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2814638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내용</a:t>
            </a:r>
          </a:p>
        </p:txBody>
      </p:sp>
      <p:sp>
        <p:nvSpPr>
          <p:cNvPr id="23556" name="Text Placeholder 2"/>
          <p:cNvSpPr txBox="1">
            <a:spLocks/>
          </p:cNvSpPr>
          <p:nvPr/>
        </p:nvSpPr>
        <p:spPr bwMode="auto">
          <a:xfrm>
            <a:off x="509588" y="1651000"/>
            <a:ext cx="77390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디자인</a:t>
            </a:r>
          </a:p>
        </p:txBody>
      </p:sp>
      <p:grpSp>
        <p:nvGrpSpPr>
          <p:cNvPr id="23557" name="그룹 13"/>
          <p:cNvGrpSpPr>
            <a:grpSpLocks/>
          </p:cNvGrpSpPr>
          <p:nvPr/>
        </p:nvGrpSpPr>
        <p:grpSpPr bwMode="auto">
          <a:xfrm rot="5400000">
            <a:off x="8022431" y="-3548856"/>
            <a:ext cx="369888" cy="7969250"/>
            <a:chOff x="11783835" y="678528"/>
            <a:chExt cx="370108" cy="5198744"/>
          </a:xfrm>
        </p:grpSpPr>
        <p:sp>
          <p:nvSpPr>
            <p:cNvPr id="22" name="양쪽 모서리가 둥근 사각형 21"/>
            <p:cNvSpPr/>
            <p:nvPr/>
          </p:nvSpPr>
          <p:spPr>
            <a:xfrm rot="16200000" flipH="1">
              <a:off x="11537041" y="5260370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24" name="양쪽 모서리가 둥근 사각형 23"/>
            <p:cNvSpPr/>
            <p:nvPr/>
          </p:nvSpPr>
          <p:spPr>
            <a:xfrm rot="16200000" flipH="1">
              <a:off x="11536006" y="4541659"/>
              <a:ext cx="865767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25" name="양쪽 모서리가 둥근 사각형 24"/>
            <p:cNvSpPr/>
            <p:nvPr/>
          </p:nvSpPr>
          <p:spPr>
            <a:xfrm rot="16200000" flipH="1">
              <a:off x="11537041" y="3822948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26" name="양쪽 모서리가 둥근 사각형 25"/>
            <p:cNvSpPr/>
            <p:nvPr/>
          </p:nvSpPr>
          <p:spPr>
            <a:xfrm rot="16200000" flipH="1">
              <a:off x="11537041" y="3120807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27" name="양쪽 모서리가 둥근 사각형 26"/>
            <p:cNvSpPr/>
            <p:nvPr/>
          </p:nvSpPr>
          <p:spPr>
            <a:xfrm rot="16200000" flipH="1">
              <a:off x="11535488" y="2433682"/>
              <a:ext cx="866803" cy="370108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내용</a:t>
              </a:r>
            </a:p>
          </p:txBody>
        </p:sp>
        <p:sp>
          <p:nvSpPr>
            <p:cNvPr id="28" name="양쪽 모서리가 둥근 사각형 27"/>
            <p:cNvSpPr/>
            <p:nvPr/>
          </p:nvSpPr>
          <p:spPr>
            <a:xfrm rot="16200000" flipH="1">
              <a:off x="11537041" y="1666816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  <p:sp>
          <p:nvSpPr>
            <p:cNvPr id="29" name="양쪽 모서리가 둥근 사각형 28"/>
            <p:cNvSpPr/>
            <p:nvPr/>
          </p:nvSpPr>
          <p:spPr>
            <a:xfrm rot="16200000" flipH="1">
              <a:off x="11537041" y="925322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소감</a:t>
              </a:r>
            </a:p>
          </p:txBody>
        </p:sp>
      </p:grpSp>
      <p:grpSp>
        <p:nvGrpSpPr>
          <p:cNvPr id="23558" name="그룹 1"/>
          <p:cNvGrpSpPr>
            <a:grpSpLocks/>
          </p:cNvGrpSpPr>
          <p:nvPr/>
        </p:nvGrpSpPr>
        <p:grpSpPr bwMode="auto">
          <a:xfrm>
            <a:off x="782638" y="2320925"/>
            <a:ext cx="11072812" cy="4164013"/>
            <a:chOff x="782518" y="2321359"/>
            <a:chExt cx="11073328" cy="4163033"/>
          </a:xfrm>
        </p:grpSpPr>
        <p:sp>
          <p:nvSpPr>
            <p:cNvPr id="44" name="Text Box 44"/>
            <p:cNvSpPr txBox="1">
              <a:spLocks noChangeArrowheads="1"/>
            </p:cNvSpPr>
            <p:nvPr/>
          </p:nvSpPr>
          <p:spPr bwMode="auto">
            <a:xfrm>
              <a:off x="782518" y="2321359"/>
              <a:ext cx="5508635" cy="3652189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gradFill>
                <a:gsLst>
                  <a:gs pos="0">
                    <a:sysClr val="window" lastClr="FFFFFF">
                      <a:lumMod val="85000"/>
                    </a:sysClr>
                  </a:gs>
                  <a:gs pos="5000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</a:gsLst>
                <a:lin ang="5400000" scaled="0"/>
              </a:gradFill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70650" tIns="70650" rIns="70650" bIns="44853"/>
            <a:lstStyle/>
            <a:p>
              <a:pPr marL="84095" indent="-84095" defTabSz="897033" eaLnBrk="1" fontAlgn="auto" latinLnBrk="1" hangingPunct="1">
                <a:spcBef>
                  <a:spcPts val="0"/>
                </a:spcBef>
                <a:spcAft>
                  <a:spcPts val="294"/>
                </a:spcAft>
                <a:buClr>
                  <a:srgbClr val="A1A1A1"/>
                </a:buClr>
                <a:buSzPct val="100000"/>
                <a:buFont typeface="Arial" pitchFamily="34" charset="0"/>
                <a:buChar char="•"/>
                <a:defRPr/>
              </a:pPr>
              <a:endParaRPr kumimoji="0" lang="ko-KR" altLang="en-US" sz="883" kern="0" dirty="0">
                <a:solidFill>
                  <a:srgbClr val="FF0000"/>
                </a:solidFill>
                <a:latin typeface="나눔고딕" panose="020D0304000000000000" pitchFamily="50" charset="-127"/>
                <a:ea typeface="나눔스퀘어"/>
                <a:sym typeface="Wingdings" pitchFamily="2" charset="2"/>
              </a:endParaRPr>
            </a:p>
          </p:txBody>
        </p:sp>
        <p:sp>
          <p:nvSpPr>
            <p:cNvPr id="49" name="모서리가 둥근 직사각형 48"/>
            <p:cNvSpPr/>
            <p:nvPr/>
          </p:nvSpPr>
          <p:spPr bwMode="auto">
            <a:xfrm>
              <a:off x="2311351" y="6165379"/>
              <a:ext cx="2268644" cy="3190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bg1">
                    <a:lumMod val="50000"/>
                  </a:schemeClr>
                </a:gs>
                <a:gs pos="50000">
                  <a:schemeClr val="tx1"/>
                </a:gs>
                <a:gs pos="0">
                  <a:schemeClr val="bg1">
                    <a:lumMod val="65000"/>
                  </a:schemeClr>
                </a:gs>
              </a:gsLst>
              <a:lin ang="0" scaled="1"/>
              <a:tileRect/>
            </a:gra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600" dirty="0">
                  <a:solidFill>
                    <a:schemeClr val="bg1"/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CRM </a:t>
              </a:r>
              <a:r>
                <a:rPr kumimoji="0" lang="ko-KR" altLang="en-US" sz="1600" dirty="0">
                  <a:solidFill>
                    <a:schemeClr val="bg1"/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통계 </a:t>
              </a:r>
              <a:r>
                <a:rPr kumimoji="0" lang="ko-KR" altLang="en-US" sz="1600" dirty="0" err="1">
                  <a:solidFill>
                    <a:schemeClr val="bg1"/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종합현황</a:t>
              </a:r>
              <a:endParaRPr kumimoji="0" lang="ko-KR" altLang="en-US" sz="1600" dirty="0">
                <a:solidFill>
                  <a:schemeClr val="bg1"/>
                </a:solidFill>
                <a:latin typeface="나눔스퀘어OTF ExtraBold" pitchFamily="34" charset="-127"/>
                <a:ea typeface="나눔스퀘어OTF ExtraBold" pitchFamily="34" charset="-127"/>
              </a:endParaRPr>
            </a:p>
          </p:txBody>
        </p:sp>
        <p:sp>
          <p:nvSpPr>
            <p:cNvPr id="23564" name="직사각형 10"/>
            <p:cNvSpPr>
              <a:spLocks noChangeArrowheads="1"/>
            </p:cNvSpPr>
            <p:nvPr/>
          </p:nvSpPr>
          <p:spPr bwMode="auto">
            <a:xfrm>
              <a:off x="6529732" y="2477814"/>
              <a:ext cx="5326114" cy="31693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85750" indent="-28575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FontTx/>
                <a:buChar char="-"/>
              </a:pPr>
              <a:r>
                <a:rPr kumimoji="0" lang="ko-KR" altLang="en-US" sz="200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기본 양식</a:t>
              </a:r>
              <a:r>
                <a:rPr kumimoji="0" lang="en-US" altLang="ko-KR" sz="200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, </a:t>
              </a:r>
              <a:r>
                <a:rPr kumimoji="0" lang="en-US" altLang="ko-KR" sz="2000" b="1" dirty="0" err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PopUp</a:t>
              </a:r>
              <a:r>
                <a:rPr kumimoji="0" lang="en-US" altLang="ko-KR" sz="200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</a:t>
              </a:r>
              <a:r>
                <a:rPr kumimoji="0" lang="ko-KR" altLang="en-US" sz="200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화면</a:t>
              </a:r>
              <a:r>
                <a:rPr kumimoji="0" lang="en-US" altLang="ko-KR" sz="200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, </a:t>
              </a:r>
              <a:r>
                <a:rPr kumimoji="0" lang="ko-KR" altLang="en-US" sz="200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사용자 정의 컨트롤 표준화</a:t>
              </a:r>
              <a:endParaRPr kumimoji="0" lang="en-US" altLang="ko-KR" sz="2000" b="1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  <a:p>
              <a:pPr marL="0" indent="0" algn="just" eaLnBrk="1" hangingPunct="1">
                <a:spcBef>
                  <a:spcPct val="0"/>
                </a:spcBef>
                <a:buNone/>
              </a:pPr>
              <a:r>
                <a:rPr kumimoji="0" lang="ko-KR" altLang="en-US" sz="200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* 검색 컨트롤</a:t>
              </a:r>
              <a:r>
                <a:rPr kumimoji="0" lang="en-US" altLang="ko-KR" sz="200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, </a:t>
              </a:r>
              <a:r>
                <a:rPr kumimoji="0" lang="ko-KR" altLang="en-US" sz="200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컨트롤별 크기</a:t>
              </a:r>
              <a:r>
                <a:rPr kumimoji="0" lang="en-US" altLang="ko-KR" sz="200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</a:t>
              </a:r>
              <a:r>
                <a:rPr kumimoji="0" lang="ko-KR" altLang="en-US" sz="200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및 위치 정의</a:t>
              </a:r>
              <a:endParaRPr kumimoji="0" lang="en-US" altLang="ko-KR" sz="2000" b="1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  <a:p>
              <a:pPr algn="just" eaLnBrk="1" hangingPunct="1">
                <a:spcBef>
                  <a:spcPct val="0"/>
                </a:spcBef>
                <a:buFontTx/>
                <a:buChar char="-"/>
              </a:pPr>
              <a:endParaRPr kumimoji="0" lang="ko-KR" altLang="en-US" sz="2000" b="1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  <a:p>
              <a:pPr algn="just" eaLnBrk="1" hangingPunct="1">
                <a:spcBef>
                  <a:spcPct val="0"/>
                </a:spcBef>
                <a:buFontTx/>
                <a:buChar char="-"/>
              </a:pPr>
              <a:r>
                <a:rPr kumimoji="0" lang="ko-KR" altLang="en-US" sz="200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메뉴</a:t>
              </a:r>
              <a:r>
                <a:rPr kumimoji="0" lang="en-US" altLang="ko-KR" sz="200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, </a:t>
              </a:r>
              <a:r>
                <a:rPr kumimoji="0" lang="ko-KR" altLang="en-US" sz="2000" b="1" dirty="0" err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검색바</a:t>
              </a:r>
              <a:r>
                <a:rPr kumimoji="0" lang="en-US" altLang="ko-KR" sz="200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, </a:t>
              </a:r>
              <a:r>
                <a:rPr kumimoji="0" lang="ko-KR" altLang="en-US" sz="200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표 등 색상 표준화</a:t>
              </a:r>
              <a:endParaRPr kumimoji="0" lang="en-US" altLang="ko-KR" sz="2000" b="1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  <a:p>
              <a:pPr marL="0" indent="0" algn="just" eaLnBrk="1" hangingPunct="1">
                <a:spcBef>
                  <a:spcPct val="0"/>
                </a:spcBef>
                <a:buNone/>
              </a:pPr>
              <a:r>
                <a:rPr kumimoji="0" lang="ko-KR" altLang="en-US" sz="200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* </a:t>
              </a:r>
              <a:r>
                <a:rPr kumimoji="0" lang="en-US" altLang="ko-KR" sz="200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(60, 75, 80) / (211, 226, 223)</a:t>
              </a:r>
              <a:endParaRPr kumimoji="0" lang="ko-KR" altLang="en-US" sz="2000" b="1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  <a:p>
              <a:pPr algn="just" eaLnBrk="1" hangingPunct="1">
                <a:spcBef>
                  <a:spcPct val="0"/>
                </a:spcBef>
                <a:buFontTx/>
                <a:buChar char="-"/>
              </a:pPr>
              <a:endParaRPr kumimoji="0" lang="ko-KR" altLang="en-US" sz="2000" b="1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  <a:p>
              <a:pPr algn="just" eaLnBrk="1" hangingPunct="1">
                <a:spcBef>
                  <a:spcPct val="0"/>
                </a:spcBef>
                <a:buFontTx/>
                <a:buChar char="-"/>
              </a:pPr>
              <a:r>
                <a:rPr kumimoji="0" lang="ko-KR" altLang="en-US" sz="200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맑은 고딕</a:t>
              </a:r>
              <a:r>
                <a:rPr kumimoji="0" lang="en-US" altLang="ko-KR" sz="200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, 11 / 24 </a:t>
              </a:r>
              <a:r>
                <a:rPr kumimoji="0" lang="ko-KR" altLang="en-US" sz="200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포인트</a:t>
              </a:r>
              <a:endParaRPr kumimoji="0" lang="en-US" altLang="ko-KR" sz="2000" b="1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  <a:p>
              <a:pPr algn="just" eaLnBrk="1" hangingPunct="1">
                <a:spcBef>
                  <a:spcPct val="0"/>
                </a:spcBef>
                <a:buFontTx/>
                <a:buChar char="-"/>
              </a:pPr>
              <a:endParaRPr kumimoji="0" lang="ko-KR" altLang="en-US" sz="2000" b="1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  <a:p>
              <a:pPr algn="just" eaLnBrk="1" hangingPunct="1">
                <a:spcBef>
                  <a:spcPct val="0"/>
                </a:spcBef>
                <a:buFontTx/>
                <a:buChar char="-"/>
              </a:pPr>
              <a:r>
                <a:rPr kumimoji="0" lang="en-US" altLang="ko-KR" sz="200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CRUD </a:t>
              </a:r>
              <a:r>
                <a:rPr kumimoji="0" lang="ko-KR" altLang="en-US" sz="200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및 메인 화면 아이콘 통일</a:t>
              </a: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579F1F00-057A-D9A6-8AD8-093D6125AD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638" y="2320924"/>
            <a:ext cx="5508378" cy="365304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01CFBEB-8EE5-DCD8-FEF0-C25314FC3A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1217" y="3351502"/>
            <a:ext cx="2748904" cy="1591891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2814638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내용</a:t>
            </a:r>
          </a:p>
        </p:txBody>
      </p:sp>
      <p:sp>
        <p:nvSpPr>
          <p:cNvPr id="25604" name="Text Placeholder 2"/>
          <p:cNvSpPr txBox="1">
            <a:spLocks/>
          </p:cNvSpPr>
          <p:nvPr/>
        </p:nvSpPr>
        <p:spPr bwMode="auto">
          <a:xfrm>
            <a:off x="509588" y="1651000"/>
            <a:ext cx="77390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ko-KR" altLang="en-US" sz="24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개발 </a:t>
            </a:r>
            <a:r>
              <a:rPr kumimoji="0" lang="en-US" altLang="ko-KR" sz="24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: </a:t>
            </a:r>
            <a:r>
              <a:rPr kumimoji="0" lang="ko-KR" altLang="en-US" sz="24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프로세스</a:t>
            </a:r>
          </a:p>
        </p:txBody>
      </p:sp>
      <p:grpSp>
        <p:nvGrpSpPr>
          <p:cNvPr id="25605" name="그룹 13"/>
          <p:cNvGrpSpPr>
            <a:grpSpLocks/>
          </p:cNvGrpSpPr>
          <p:nvPr/>
        </p:nvGrpSpPr>
        <p:grpSpPr bwMode="auto">
          <a:xfrm rot="5400000">
            <a:off x="8022431" y="-3548856"/>
            <a:ext cx="369888" cy="7969250"/>
            <a:chOff x="11783835" y="678528"/>
            <a:chExt cx="370108" cy="5198744"/>
          </a:xfrm>
        </p:grpSpPr>
        <p:sp>
          <p:nvSpPr>
            <p:cNvPr id="22" name="양쪽 모서리가 둥근 사각형 21"/>
            <p:cNvSpPr/>
            <p:nvPr/>
          </p:nvSpPr>
          <p:spPr>
            <a:xfrm rot="16200000" flipH="1">
              <a:off x="11537041" y="5260370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24" name="양쪽 모서리가 둥근 사각형 23"/>
            <p:cNvSpPr/>
            <p:nvPr/>
          </p:nvSpPr>
          <p:spPr>
            <a:xfrm rot="16200000" flipH="1">
              <a:off x="11536006" y="4541659"/>
              <a:ext cx="865767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25" name="양쪽 모서리가 둥근 사각형 24"/>
            <p:cNvSpPr/>
            <p:nvPr/>
          </p:nvSpPr>
          <p:spPr>
            <a:xfrm rot="16200000" flipH="1">
              <a:off x="11537041" y="3822948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26" name="양쪽 모서리가 둥근 사각형 25"/>
            <p:cNvSpPr/>
            <p:nvPr/>
          </p:nvSpPr>
          <p:spPr>
            <a:xfrm rot="16200000" flipH="1">
              <a:off x="11537041" y="3120807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27" name="양쪽 모서리가 둥근 사각형 26"/>
            <p:cNvSpPr/>
            <p:nvPr/>
          </p:nvSpPr>
          <p:spPr>
            <a:xfrm rot="16200000" flipH="1">
              <a:off x="11535488" y="2433682"/>
              <a:ext cx="866803" cy="370108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내용</a:t>
              </a:r>
            </a:p>
          </p:txBody>
        </p:sp>
        <p:sp>
          <p:nvSpPr>
            <p:cNvPr id="28" name="양쪽 모서리가 둥근 사각형 27"/>
            <p:cNvSpPr/>
            <p:nvPr/>
          </p:nvSpPr>
          <p:spPr>
            <a:xfrm rot="16200000" flipH="1">
              <a:off x="11537041" y="1666816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  <p:sp>
          <p:nvSpPr>
            <p:cNvPr id="29" name="양쪽 모서리가 둥근 사각형 28"/>
            <p:cNvSpPr/>
            <p:nvPr/>
          </p:nvSpPr>
          <p:spPr>
            <a:xfrm rot="16200000" flipH="1">
              <a:off x="11537041" y="925322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소감</a:t>
              </a:r>
            </a:p>
          </p:txBody>
        </p:sp>
      </p:grpSp>
      <p:grpSp>
        <p:nvGrpSpPr>
          <p:cNvPr id="25606" name="그룹 1"/>
          <p:cNvGrpSpPr>
            <a:grpSpLocks/>
          </p:cNvGrpSpPr>
          <p:nvPr/>
        </p:nvGrpSpPr>
        <p:grpSpPr bwMode="auto">
          <a:xfrm>
            <a:off x="782638" y="2320925"/>
            <a:ext cx="11072812" cy="4164013"/>
            <a:chOff x="782518" y="2321359"/>
            <a:chExt cx="11073328" cy="4163033"/>
          </a:xfrm>
        </p:grpSpPr>
        <p:sp>
          <p:nvSpPr>
            <p:cNvPr id="44" name="Text Box 44"/>
            <p:cNvSpPr txBox="1">
              <a:spLocks noChangeArrowheads="1"/>
            </p:cNvSpPr>
            <p:nvPr/>
          </p:nvSpPr>
          <p:spPr bwMode="auto">
            <a:xfrm>
              <a:off x="782518" y="2321359"/>
              <a:ext cx="5508635" cy="3652189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gradFill>
                <a:gsLst>
                  <a:gs pos="0">
                    <a:sysClr val="window" lastClr="FFFFFF">
                      <a:lumMod val="85000"/>
                    </a:sysClr>
                  </a:gs>
                  <a:gs pos="5000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</a:gsLst>
                <a:lin ang="5400000" scaled="0"/>
              </a:gradFill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70650" tIns="70650" rIns="70650" bIns="44853"/>
            <a:lstStyle/>
            <a:p>
              <a:pPr marL="84095" indent="-84095" defTabSz="897033" eaLnBrk="1" fontAlgn="auto" latinLnBrk="1" hangingPunct="1">
                <a:spcBef>
                  <a:spcPts val="0"/>
                </a:spcBef>
                <a:spcAft>
                  <a:spcPts val="294"/>
                </a:spcAft>
                <a:buClr>
                  <a:srgbClr val="A1A1A1"/>
                </a:buClr>
                <a:buSzPct val="100000"/>
                <a:buFont typeface="Arial" pitchFamily="34" charset="0"/>
                <a:buChar char="•"/>
                <a:defRPr/>
              </a:pPr>
              <a:endParaRPr kumimoji="0" lang="ko-KR" altLang="en-US" sz="883" kern="0" dirty="0">
                <a:solidFill>
                  <a:srgbClr val="FF0000"/>
                </a:solidFill>
                <a:latin typeface="나눔고딕" panose="020D0304000000000000" pitchFamily="50" charset="-127"/>
                <a:ea typeface="나눔스퀘어"/>
                <a:sym typeface="Wingdings" pitchFamily="2" charset="2"/>
              </a:endParaRPr>
            </a:p>
          </p:txBody>
        </p:sp>
        <p:sp>
          <p:nvSpPr>
            <p:cNvPr id="49" name="모서리가 둥근 직사각형 48"/>
            <p:cNvSpPr/>
            <p:nvPr/>
          </p:nvSpPr>
          <p:spPr bwMode="auto">
            <a:xfrm>
              <a:off x="2311351" y="6165379"/>
              <a:ext cx="2268644" cy="3190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bg1">
                    <a:lumMod val="50000"/>
                  </a:schemeClr>
                </a:gs>
                <a:gs pos="50000">
                  <a:schemeClr val="tx1"/>
                </a:gs>
                <a:gs pos="0">
                  <a:schemeClr val="bg1">
                    <a:lumMod val="65000"/>
                  </a:schemeClr>
                </a:gs>
              </a:gsLst>
              <a:lin ang="0" scaled="1"/>
              <a:tileRect/>
            </a:gra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600" dirty="0">
                  <a:solidFill>
                    <a:schemeClr val="bg1"/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CRM </a:t>
              </a:r>
              <a:r>
                <a:rPr kumimoji="0" lang="ko-KR" altLang="en-US" sz="1600" dirty="0">
                  <a:solidFill>
                    <a:schemeClr val="bg1"/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통계 </a:t>
              </a:r>
              <a:r>
                <a:rPr kumimoji="0" lang="ko-KR" altLang="en-US" sz="1600" dirty="0" err="1">
                  <a:solidFill>
                    <a:schemeClr val="bg1"/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종합현황</a:t>
              </a:r>
              <a:endParaRPr kumimoji="0" lang="ko-KR" altLang="en-US" sz="1600" dirty="0">
                <a:solidFill>
                  <a:schemeClr val="bg1"/>
                </a:solidFill>
                <a:latin typeface="나눔스퀘어OTF ExtraBold" pitchFamily="34" charset="-127"/>
                <a:ea typeface="나눔스퀘어OTF ExtraBold" pitchFamily="34" charset="-127"/>
              </a:endParaRPr>
            </a:p>
          </p:txBody>
        </p:sp>
        <p:sp>
          <p:nvSpPr>
            <p:cNvPr id="25612" name="직사각형 10"/>
            <p:cNvSpPr>
              <a:spLocks noChangeArrowheads="1"/>
            </p:cNvSpPr>
            <p:nvPr/>
          </p:nvSpPr>
          <p:spPr bwMode="auto">
            <a:xfrm>
              <a:off x="6529732" y="2477814"/>
              <a:ext cx="5326114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85750" indent="-28575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FontTx/>
                <a:buChar char="-"/>
              </a:pPr>
              <a:r>
                <a:rPr kumimoji="0" lang="ko-KR" altLang="en-US" sz="200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영업과정을 세세하고 체계적으로 관리하도록 설계 </a:t>
              </a: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9CB5E3C9-F307-3E72-85F8-2DF20D6F85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639" y="2388443"/>
            <a:ext cx="5456584" cy="3585531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1878013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구현화면</a:t>
            </a:r>
          </a:p>
        </p:txBody>
      </p:sp>
      <p:grpSp>
        <p:nvGrpSpPr>
          <p:cNvPr id="29700" name="그룹 18"/>
          <p:cNvGrpSpPr>
            <a:grpSpLocks/>
          </p:cNvGrpSpPr>
          <p:nvPr/>
        </p:nvGrpSpPr>
        <p:grpSpPr bwMode="auto">
          <a:xfrm>
            <a:off x="842963" y="2057400"/>
            <a:ext cx="5178425" cy="3454400"/>
            <a:chOff x="5869025" y="2638922"/>
            <a:chExt cx="5178972" cy="3454374"/>
          </a:xfrm>
        </p:grpSpPr>
        <p:pic>
          <p:nvPicPr>
            <p:cNvPr id="29717" name="그림 1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69025" y="2638922"/>
              <a:ext cx="5178972" cy="34543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9" name="직사각형 28"/>
            <p:cNvSpPr/>
            <p:nvPr/>
          </p:nvSpPr>
          <p:spPr>
            <a:xfrm>
              <a:off x="8080646" y="4181960"/>
              <a:ext cx="755730" cy="3682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pc="-150" dirty="0">
                  <a:solidFill>
                    <a:schemeClr val="bg1"/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이미지</a:t>
              </a:r>
              <a:endParaRPr kumimoji="0" lang="ko-KR" altLang="en-US" dirty="0">
                <a:solidFill>
                  <a:schemeClr val="bg1"/>
                </a:solidFill>
                <a:latin typeface="+mn-lt"/>
                <a:ea typeface="+mn-ea"/>
              </a:endParaRPr>
            </a:p>
          </p:txBody>
        </p:sp>
      </p:grpSp>
      <p:sp>
        <p:nvSpPr>
          <p:cNvPr id="30" name="직사각형 29"/>
          <p:cNvSpPr/>
          <p:nvPr/>
        </p:nvSpPr>
        <p:spPr>
          <a:xfrm>
            <a:off x="655638" y="5805488"/>
            <a:ext cx="931862" cy="863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655638" y="6069013"/>
            <a:ext cx="931862" cy="33813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600" spc="-150" dirty="0">
                <a:solidFill>
                  <a:schemeClr val="bg1"/>
                </a:solidFill>
                <a:latin typeface="나눔스퀘어OTF Bold" pitchFamily="34" charset="-127"/>
                <a:ea typeface="나눔스퀘어OTF Bold" pitchFamily="34" charset="-127"/>
              </a:rPr>
              <a:t>CHECK</a:t>
            </a:r>
            <a:endParaRPr kumimoji="0" lang="ko-KR" altLang="en-US" sz="1600" spc="-150" dirty="0">
              <a:solidFill>
                <a:schemeClr val="bg1"/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32" name="Text Placeholder 2"/>
          <p:cNvSpPr txBox="1">
            <a:spLocks/>
          </p:cNvSpPr>
          <p:nvPr/>
        </p:nvSpPr>
        <p:spPr>
          <a:xfrm>
            <a:off x="1676400" y="6015038"/>
            <a:ext cx="4591050" cy="515937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고객별 일정을 등록</a:t>
            </a: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/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관리 할 수 있다</a:t>
            </a: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.</a:t>
            </a:r>
          </a:p>
        </p:txBody>
      </p:sp>
      <p:grpSp>
        <p:nvGrpSpPr>
          <p:cNvPr id="29704" name="그룹 13"/>
          <p:cNvGrpSpPr>
            <a:grpSpLocks/>
          </p:cNvGrpSpPr>
          <p:nvPr/>
        </p:nvGrpSpPr>
        <p:grpSpPr bwMode="auto">
          <a:xfrm rot="5400000">
            <a:off x="8022431" y="-3539331"/>
            <a:ext cx="369888" cy="7969250"/>
            <a:chOff x="11783835" y="678528"/>
            <a:chExt cx="370108" cy="5198744"/>
          </a:xfrm>
        </p:grpSpPr>
        <p:sp>
          <p:nvSpPr>
            <p:cNvPr id="22" name="양쪽 모서리가 둥근 사각형 21"/>
            <p:cNvSpPr/>
            <p:nvPr/>
          </p:nvSpPr>
          <p:spPr>
            <a:xfrm rot="16200000" flipH="1">
              <a:off x="11537041" y="5260370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23" name="양쪽 모서리가 둥근 사각형 22"/>
            <p:cNvSpPr/>
            <p:nvPr/>
          </p:nvSpPr>
          <p:spPr>
            <a:xfrm rot="16200000" flipH="1">
              <a:off x="11536006" y="4541659"/>
              <a:ext cx="865767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24" name="양쪽 모서리가 둥근 사각형 23"/>
            <p:cNvSpPr/>
            <p:nvPr/>
          </p:nvSpPr>
          <p:spPr>
            <a:xfrm rot="16200000" flipH="1">
              <a:off x="11537041" y="3822948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25" name="양쪽 모서리가 둥근 사각형 24"/>
            <p:cNvSpPr/>
            <p:nvPr/>
          </p:nvSpPr>
          <p:spPr>
            <a:xfrm rot="16200000" flipH="1">
              <a:off x="11537041" y="3120807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27" name="양쪽 모서리가 둥근 사각형 26"/>
            <p:cNvSpPr/>
            <p:nvPr/>
          </p:nvSpPr>
          <p:spPr>
            <a:xfrm rot="16200000" flipH="1">
              <a:off x="11535488" y="2433682"/>
              <a:ext cx="866803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내용</a:t>
              </a:r>
            </a:p>
          </p:txBody>
        </p:sp>
        <p:sp>
          <p:nvSpPr>
            <p:cNvPr id="28" name="양쪽 모서리가 둥근 사각형 27"/>
            <p:cNvSpPr/>
            <p:nvPr/>
          </p:nvSpPr>
          <p:spPr>
            <a:xfrm rot="16200000" flipH="1">
              <a:off x="11537041" y="1666816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구현화면</a:t>
              </a:r>
              <a:endParaRPr kumimoji="0" lang="ko-KR" altLang="en-US" sz="1500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33" name="양쪽 모서리가 둥근 사각형 32"/>
            <p:cNvSpPr/>
            <p:nvPr/>
          </p:nvSpPr>
          <p:spPr>
            <a:xfrm rot="16200000" flipH="1">
              <a:off x="11537041" y="925322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소감</a:t>
              </a: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6172200" y="5805488"/>
            <a:ext cx="931863" cy="863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37" name="직사각형 36"/>
          <p:cNvSpPr/>
          <p:nvPr/>
        </p:nvSpPr>
        <p:spPr>
          <a:xfrm>
            <a:off x="6172200" y="6069013"/>
            <a:ext cx="931863" cy="33813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600" spc="-150" dirty="0">
                <a:solidFill>
                  <a:schemeClr val="bg1"/>
                </a:solidFill>
                <a:latin typeface="나눔스퀘어OTF Bold" pitchFamily="34" charset="-127"/>
                <a:ea typeface="나눔스퀘어OTF Bold" pitchFamily="34" charset="-127"/>
              </a:rPr>
              <a:t>CHECK</a:t>
            </a:r>
            <a:endParaRPr kumimoji="0" lang="ko-KR" altLang="en-US" sz="1600" spc="-150" dirty="0">
              <a:solidFill>
                <a:schemeClr val="bg1"/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38" name="Text Placeholder 2"/>
          <p:cNvSpPr txBox="1">
            <a:spLocks/>
          </p:cNvSpPr>
          <p:nvPr/>
        </p:nvSpPr>
        <p:spPr>
          <a:xfrm>
            <a:off x="7194550" y="6015038"/>
            <a:ext cx="4589463" cy="515937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등록된 영업</a:t>
            </a: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, 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고객들의 통계정보를 한눈에 확인 할 수 있다</a:t>
            </a: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.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3553DB8-5E4F-7D54-58E5-5551067A5390}"/>
              </a:ext>
            </a:extLst>
          </p:cNvPr>
          <p:cNvSpPr txBox="1"/>
          <p:nvPr/>
        </p:nvSpPr>
        <p:spPr bwMode="auto">
          <a:xfrm>
            <a:off x="2377562" y="925809"/>
            <a:ext cx="676788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4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MES</a:t>
            </a:r>
            <a:endParaRPr kumimoji="0" lang="ko-KR" altLang="en-US" sz="2400" spc="-300" dirty="0">
              <a:solidFill>
                <a:schemeClr val="tx1">
                  <a:lumMod val="75000"/>
                  <a:lumOff val="25000"/>
                </a:schemeClr>
              </a:solidFill>
              <a:latin typeface="여기어때 잘난체 OTF" pitchFamily="34" charset="-127"/>
              <a:ea typeface="여기어때 잘난체 OTF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E3BD4E1-0332-0860-0E18-6675F66793E7}"/>
              </a:ext>
            </a:extLst>
          </p:cNvPr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640339" y="2003082"/>
            <a:ext cx="5400000" cy="3600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101A2C1-DA03-FD87-24BA-53CB03CE15CE}"/>
              </a:ext>
            </a:extLst>
          </p:cNvPr>
          <p:cNvPicPr preferRelativeResize="0"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6172200" y="1985916"/>
            <a:ext cx="5400000" cy="3600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1878013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구현화면</a:t>
            </a:r>
          </a:p>
        </p:txBody>
      </p:sp>
      <p:grpSp>
        <p:nvGrpSpPr>
          <p:cNvPr id="29700" name="그룹 18"/>
          <p:cNvGrpSpPr>
            <a:grpSpLocks/>
          </p:cNvGrpSpPr>
          <p:nvPr/>
        </p:nvGrpSpPr>
        <p:grpSpPr bwMode="auto">
          <a:xfrm>
            <a:off x="842963" y="2057400"/>
            <a:ext cx="5178425" cy="3454400"/>
            <a:chOff x="5869025" y="2638922"/>
            <a:chExt cx="5178972" cy="3454374"/>
          </a:xfrm>
        </p:grpSpPr>
        <p:pic>
          <p:nvPicPr>
            <p:cNvPr id="29717" name="그림 1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69025" y="2638922"/>
              <a:ext cx="5178972" cy="34543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9" name="직사각형 28"/>
            <p:cNvSpPr/>
            <p:nvPr/>
          </p:nvSpPr>
          <p:spPr>
            <a:xfrm>
              <a:off x="8080646" y="4181960"/>
              <a:ext cx="755730" cy="3682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pc="-150" dirty="0">
                  <a:solidFill>
                    <a:schemeClr val="bg1"/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이미지</a:t>
              </a:r>
              <a:endParaRPr kumimoji="0" lang="ko-KR" altLang="en-US" dirty="0">
                <a:solidFill>
                  <a:schemeClr val="bg1"/>
                </a:solidFill>
                <a:latin typeface="+mn-lt"/>
                <a:ea typeface="+mn-ea"/>
              </a:endParaRPr>
            </a:p>
          </p:txBody>
        </p:sp>
      </p:grpSp>
      <p:sp>
        <p:nvSpPr>
          <p:cNvPr id="30" name="직사각형 29"/>
          <p:cNvSpPr/>
          <p:nvPr/>
        </p:nvSpPr>
        <p:spPr>
          <a:xfrm>
            <a:off x="655638" y="5805488"/>
            <a:ext cx="931862" cy="863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655638" y="6069013"/>
            <a:ext cx="931862" cy="33813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600" spc="-150" dirty="0">
                <a:solidFill>
                  <a:schemeClr val="bg1"/>
                </a:solidFill>
                <a:latin typeface="나눔스퀘어OTF Bold" pitchFamily="34" charset="-127"/>
                <a:ea typeface="나눔스퀘어OTF Bold" pitchFamily="34" charset="-127"/>
              </a:rPr>
              <a:t>CHECK</a:t>
            </a:r>
            <a:endParaRPr kumimoji="0" lang="ko-KR" altLang="en-US" sz="1600" spc="-150" dirty="0">
              <a:solidFill>
                <a:schemeClr val="bg1"/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32" name="Text Placeholder 2"/>
          <p:cNvSpPr txBox="1">
            <a:spLocks/>
          </p:cNvSpPr>
          <p:nvPr/>
        </p:nvSpPr>
        <p:spPr>
          <a:xfrm>
            <a:off x="1676400" y="6015038"/>
            <a:ext cx="4591050" cy="515937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고객별 일정을 등록</a:t>
            </a: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/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관리 할 수 있다</a:t>
            </a: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.</a:t>
            </a:r>
          </a:p>
        </p:txBody>
      </p:sp>
      <p:grpSp>
        <p:nvGrpSpPr>
          <p:cNvPr id="29704" name="그룹 13"/>
          <p:cNvGrpSpPr>
            <a:grpSpLocks/>
          </p:cNvGrpSpPr>
          <p:nvPr/>
        </p:nvGrpSpPr>
        <p:grpSpPr bwMode="auto">
          <a:xfrm rot="5400000">
            <a:off x="8022431" y="-3539331"/>
            <a:ext cx="369888" cy="7969250"/>
            <a:chOff x="11783835" y="678528"/>
            <a:chExt cx="370108" cy="5198744"/>
          </a:xfrm>
        </p:grpSpPr>
        <p:sp>
          <p:nvSpPr>
            <p:cNvPr id="22" name="양쪽 모서리가 둥근 사각형 21"/>
            <p:cNvSpPr/>
            <p:nvPr/>
          </p:nvSpPr>
          <p:spPr>
            <a:xfrm rot="16200000" flipH="1">
              <a:off x="11537041" y="5260370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23" name="양쪽 모서리가 둥근 사각형 22"/>
            <p:cNvSpPr/>
            <p:nvPr/>
          </p:nvSpPr>
          <p:spPr>
            <a:xfrm rot="16200000" flipH="1">
              <a:off x="11536006" y="4541659"/>
              <a:ext cx="865767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24" name="양쪽 모서리가 둥근 사각형 23"/>
            <p:cNvSpPr/>
            <p:nvPr/>
          </p:nvSpPr>
          <p:spPr>
            <a:xfrm rot="16200000" flipH="1">
              <a:off x="11537041" y="3822948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25" name="양쪽 모서리가 둥근 사각형 24"/>
            <p:cNvSpPr/>
            <p:nvPr/>
          </p:nvSpPr>
          <p:spPr>
            <a:xfrm rot="16200000" flipH="1">
              <a:off x="11537041" y="3120807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27" name="양쪽 모서리가 둥근 사각형 26"/>
            <p:cNvSpPr/>
            <p:nvPr/>
          </p:nvSpPr>
          <p:spPr>
            <a:xfrm rot="16200000" flipH="1">
              <a:off x="11535488" y="2433682"/>
              <a:ext cx="866803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내용</a:t>
              </a:r>
            </a:p>
          </p:txBody>
        </p:sp>
        <p:sp>
          <p:nvSpPr>
            <p:cNvPr id="28" name="양쪽 모서리가 둥근 사각형 27"/>
            <p:cNvSpPr/>
            <p:nvPr/>
          </p:nvSpPr>
          <p:spPr>
            <a:xfrm rot="16200000" flipH="1">
              <a:off x="11537041" y="1666816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구현화면</a:t>
              </a:r>
              <a:endParaRPr kumimoji="0" lang="ko-KR" altLang="en-US" sz="1500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33" name="양쪽 모서리가 둥근 사각형 32"/>
            <p:cNvSpPr/>
            <p:nvPr/>
          </p:nvSpPr>
          <p:spPr>
            <a:xfrm rot="16200000" flipH="1">
              <a:off x="11537041" y="925322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소감</a:t>
              </a: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6172200" y="5805488"/>
            <a:ext cx="931863" cy="863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37" name="직사각형 36"/>
          <p:cNvSpPr/>
          <p:nvPr/>
        </p:nvSpPr>
        <p:spPr>
          <a:xfrm>
            <a:off x="6172200" y="6069013"/>
            <a:ext cx="931863" cy="33813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600" spc="-150" dirty="0">
                <a:solidFill>
                  <a:schemeClr val="bg1"/>
                </a:solidFill>
                <a:latin typeface="나눔스퀘어OTF Bold" pitchFamily="34" charset="-127"/>
                <a:ea typeface="나눔스퀘어OTF Bold" pitchFamily="34" charset="-127"/>
              </a:rPr>
              <a:t>CHECK</a:t>
            </a:r>
            <a:endParaRPr kumimoji="0" lang="ko-KR" altLang="en-US" sz="1600" spc="-150" dirty="0">
              <a:solidFill>
                <a:schemeClr val="bg1"/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38" name="Text Placeholder 2"/>
          <p:cNvSpPr txBox="1">
            <a:spLocks/>
          </p:cNvSpPr>
          <p:nvPr/>
        </p:nvSpPr>
        <p:spPr>
          <a:xfrm>
            <a:off x="7194550" y="6015038"/>
            <a:ext cx="4589463" cy="515937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등록된 영업</a:t>
            </a: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, 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고객들의 통계정보를 한눈에 확인 할 수 있다</a:t>
            </a: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.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E6D8C75-C5DB-3C66-B1F9-A06122E05DCE}"/>
              </a:ext>
            </a:extLst>
          </p:cNvPr>
          <p:cNvSpPr txBox="1"/>
          <p:nvPr/>
        </p:nvSpPr>
        <p:spPr bwMode="auto">
          <a:xfrm>
            <a:off x="2377562" y="925809"/>
            <a:ext cx="676788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4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MES</a:t>
            </a:r>
            <a:endParaRPr kumimoji="0" lang="ko-KR" altLang="en-US" sz="2400" spc="-300" dirty="0">
              <a:solidFill>
                <a:schemeClr val="tx1">
                  <a:lumMod val="75000"/>
                  <a:lumOff val="25000"/>
                </a:schemeClr>
              </a:solidFill>
              <a:latin typeface="여기어때 잘난체 OTF" pitchFamily="34" charset="-127"/>
              <a:ea typeface="여기어때 잘난체 OTF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6095DA8-3E0F-FB26-AD52-EEDB0EDA7FBC}"/>
              </a:ext>
            </a:extLst>
          </p:cNvPr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6173789" y="1984600"/>
            <a:ext cx="5400000" cy="3600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204D05B-354D-1526-EEFF-1724F9718672}"/>
              </a:ext>
            </a:extLst>
          </p:cNvPr>
          <p:cNvPicPr preferRelativeResize="0"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620024" y="1984600"/>
            <a:ext cx="540000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8195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1878013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구현화면</a:t>
            </a:r>
          </a:p>
        </p:txBody>
      </p:sp>
      <p:grpSp>
        <p:nvGrpSpPr>
          <p:cNvPr id="29700" name="그룹 18"/>
          <p:cNvGrpSpPr>
            <a:grpSpLocks/>
          </p:cNvGrpSpPr>
          <p:nvPr/>
        </p:nvGrpSpPr>
        <p:grpSpPr bwMode="auto">
          <a:xfrm>
            <a:off x="842963" y="2057400"/>
            <a:ext cx="5178425" cy="3454400"/>
            <a:chOff x="5869025" y="2638922"/>
            <a:chExt cx="5178972" cy="3454374"/>
          </a:xfrm>
        </p:grpSpPr>
        <p:pic>
          <p:nvPicPr>
            <p:cNvPr id="29717" name="그림 1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69025" y="2638922"/>
              <a:ext cx="5178972" cy="34543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9" name="직사각형 28"/>
            <p:cNvSpPr/>
            <p:nvPr/>
          </p:nvSpPr>
          <p:spPr>
            <a:xfrm>
              <a:off x="8080646" y="4181960"/>
              <a:ext cx="755730" cy="3682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pc="-150" dirty="0">
                  <a:solidFill>
                    <a:schemeClr val="bg1"/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이미지</a:t>
              </a:r>
              <a:endParaRPr kumimoji="0" lang="ko-KR" altLang="en-US" dirty="0">
                <a:solidFill>
                  <a:schemeClr val="bg1"/>
                </a:solidFill>
                <a:latin typeface="+mn-lt"/>
                <a:ea typeface="+mn-ea"/>
              </a:endParaRPr>
            </a:p>
          </p:txBody>
        </p:sp>
      </p:grpSp>
      <p:sp>
        <p:nvSpPr>
          <p:cNvPr id="30" name="직사각형 29"/>
          <p:cNvSpPr/>
          <p:nvPr/>
        </p:nvSpPr>
        <p:spPr>
          <a:xfrm>
            <a:off x="655638" y="5805488"/>
            <a:ext cx="931862" cy="863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655638" y="6069013"/>
            <a:ext cx="931862" cy="33813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600" spc="-150" dirty="0">
                <a:solidFill>
                  <a:schemeClr val="bg1"/>
                </a:solidFill>
                <a:latin typeface="나눔스퀘어OTF Bold" pitchFamily="34" charset="-127"/>
                <a:ea typeface="나눔스퀘어OTF Bold" pitchFamily="34" charset="-127"/>
              </a:rPr>
              <a:t>CHECK</a:t>
            </a:r>
            <a:endParaRPr kumimoji="0" lang="ko-KR" altLang="en-US" sz="1600" spc="-150" dirty="0">
              <a:solidFill>
                <a:schemeClr val="bg1"/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32" name="Text Placeholder 2"/>
          <p:cNvSpPr txBox="1">
            <a:spLocks/>
          </p:cNvSpPr>
          <p:nvPr/>
        </p:nvSpPr>
        <p:spPr>
          <a:xfrm>
            <a:off x="1676400" y="6015038"/>
            <a:ext cx="4591050" cy="515937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고객별 일정을 등록</a:t>
            </a: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/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관리 할 수 있다</a:t>
            </a: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.</a:t>
            </a:r>
          </a:p>
        </p:txBody>
      </p:sp>
      <p:grpSp>
        <p:nvGrpSpPr>
          <p:cNvPr id="29704" name="그룹 13"/>
          <p:cNvGrpSpPr>
            <a:grpSpLocks/>
          </p:cNvGrpSpPr>
          <p:nvPr/>
        </p:nvGrpSpPr>
        <p:grpSpPr bwMode="auto">
          <a:xfrm rot="5400000">
            <a:off x="8022431" y="-3539331"/>
            <a:ext cx="369888" cy="7969250"/>
            <a:chOff x="11783835" y="678528"/>
            <a:chExt cx="370108" cy="5198744"/>
          </a:xfrm>
        </p:grpSpPr>
        <p:sp>
          <p:nvSpPr>
            <p:cNvPr id="22" name="양쪽 모서리가 둥근 사각형 21"/>
            <p:cNvSpPr/>
            <p:nvPr/>
          </p:nvSpPr>
          <p:spPr>
            <a:xfrm rot="16200000" flipH="1">
              <a:off x="11537041" y="5260370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23" name="양쪽 모서리가 둥근 사각형 22"/>
            <p:cNvSpPr/>
            <p:nvPr/>
          </p:nvSpPr>
          <p:spPr>
            <a:xfrm rot="16200000" flipH="1">
              <a:off x="11536006" y="4541659"/>
              <a:ext cx="865767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24" name="양쪽 모서리가 둥근 사각형 23"/>
            <p:cNvSpPr/>
            <p:nvPr/>
          </p:nvSpPr>
          <p:spPr>
            <a:xfrm rot="16200000" flipH="1">
              <a:off x="11537041" y="3822948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25" name="양쪽 모서리가 둥근 사각형 24"/>
            <p:cNvSpPr/>
            <p:nvPr/>
          </p:nvSpPr>
          <p:spPr>
            <a:xfrm rot="16200000" flipH="1">
              <a:off x="11537041" y="3120807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27" name="양쪽 모서리가 둥근 사각형 26"/>
            <p:cNvSpPr/>
            <p:nvPr/>
          </p:nvSpPr>
          <p:spPr>
            <a:xfrm rot="16200000" flipH="1">
              <a:off x="11535488" y="2433682"/>
              <a:ext cx="866803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내용</a:t>
              </a:r>
            </a:p>
          </p:txBody>
        </p:sp>
        <p:sp>
          <p:nvSpPr>
            <p:cNvPr id="28" name="양쪽 모서리가 둥근 사각형 27"/>
            <p:cNvSpPr/>
            <p:nvPr/>
          </p:nvSpPr>
          <p:spPr>
            <a:xfrm rot="16200000" flipH="1">
              <a:off x="11537041" y="1666816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구현화면</a:t>
              </a:r>
              <a:endParaRPr kumimoji="0" lang="ko-KR" altLang="en-US" sz="1500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33" name="양쪽 모서리가 둥근 사각형 32"/>
            <p:cNvSpPr/>
            <p:nvPr/>
          </p:nvSpPr>
          <p:spPr>
            <a:xfrm rot="16200000" flipH="1">
              <a:off x="11537041" y="925322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소감</a:t>
              </a: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6172200" y="5805488"/>
            <a:ext cx="931863" cy="863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37" name="직사각형 36"/>
          <p:cNvSpPr/>
          <p:nvPr/>
        </p:nvSpPr>
        <p:spPr>
          <a:xfrm>
            <a:off x="6172200" y="6069013"/>
            <a:ext cx="931863" cy="33813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600" spc="-150" dirty="0">
                <a:solidFill>
                  <a:schemeClr val="bg1"/>
                </a:solidFill>
                <a:latin typeface="나눔스퀘어OTF Bold" pitchFamily="34" charset="-127"/>
                <a:ea typeface="나눔스퀘어OTF Bold" pitchFamily="34" charset="-127"/>
              </a:rPr>
              <a:t>CHECK</a:t>
            </a:r>
            <a:endParaRPr kumimoji="0" lang="ko-KR" altLang="en-US" sz="1600" spc="-150" dirty="0">
              <a:solidFill>
                <a:schemeClr val="bg1"/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38" name="Text Placeholder 2"/>
          <p:cNvSpPr txBox="1">
            <a:spLocks/>
          </p:cNvSpPr>
          <p:nvPr/>
        </p:nvSpPr>
        <p:spPr>
          <a:xfrm>
            <a:off x="7194550" y="6015038"/>
            <a:ext cx="4589463" cy="515937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등록된 영업</a:t>
            </a: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, 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고객들의 통계정보를 한눈에 확인 할 수 있다</a:t>
            </a: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.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ACA640-D16D-E27A-3479-CD17FCFD50F9}"/>
              </a:ext>
            </a:extLst>
          </p:cNvPr>
          <p:cNvSpPr txBox="1"/>
          <p:nvPr/>
        </p:nvSpPr>
        <p:spPr bwMode="auto">
          <a:xfrm>
            <a:off x="2377562" y="925809"/>
            <a:ext cx="676788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4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MES</a:t>
            </a:r>
            <a:endParaRPr kumimoji="0" lang="ko-KR" altLang="en-US" sz="2400" spc="-300" dirty="0">
              <a:solidFill>
                <a:schemeClr val="tx1">
                  <a:lumMod val="75000"/>
                  <a:lumOff val="25000"/>
                </a:schemeClr>
              </a:solidFill>
              <a:latin typeface="여기어때 잘난체 OTF" pitchFamily="34" charset="-127"/>
              <a:ea typeface="여기어때 잘난체 OTF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FBE67E6-EF5A-F1F3-8E06-A7F6D61A6EEE}"/>
              </a:ext>
            </a:extLst>
          </p:cNvPr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655638" y="2057400"/>
            <a:ext cx="5400000" cy="3600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998EE39-8748-6892-EC67-B2B1726E9FED}"/>
              </a:ext>
            </a:extLst>
          </p:cNvPr>
          <p:cNvPicPr preferRelativeResize="0"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6175375" y="2057400"/>
            <a:ext cx="540000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466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1878013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구현화면</a:t>
            </a:r>
          </a:p>
        </p:txBody>
      </p:sp>
      <p:grpSp>
        <p:nvGrpSpPr>
          <p:cNvPr id="29700" name="그룹 18"/>
          <p:cNvGrpSpPr>
            <a:grpSpLocks/>
          </p:cNvGrpSpPr>
          <p:nvPr/>
        </p:nvGrpSpPr>
        <p:grpSpPr bwMode="auto">
          <a:xfrm>
            <a:off x="842963" y="2057400"/>
            <a:ext cx="5178425" cy="3454400"/>
            <a:chOff x="5869025" y="2638922"/>
            <a:chExt cx="5178972" cy="3454374"/>
          </a:xfrm>
        </p:grpSpPr>
        <p:pic>
          <p:nvPicPr>
            <p:cNvPr id="29717" name="그림 1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69025" y="2638922"/>
              <a:ext cx="5178972" cy="34543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9" name="직사각형 28"/>
            <p:cNvSpPr/>
            <p:nvPr/>
          </p:nvSpPr>
          <p:spPr>
            <a:xfrm>
              <a:off x="8080646" y="4181960"/>
              <a:ext cx="755730" cy="3682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pc="-150" dirty="0">
                  <a:solidFill>
                    <a:schemeClr val="bg1"/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이미지</a:t>
              </a:r>
              <a:endParaRPr kumimoji="0" lang="ko-KR" altLang="en-US" dirty="0">
                <a:solidFill>
                  <a:schemeClr val="bg1"/>
                </a:solidFill>
                <a:latin typeface="+mn-lt"/>
                <a:ea typeface="+mn-ea"/>
              </a:endParaRPr>
            </a:p>
          </p:txBody>
        </p:sp>
      </p:grpSp>
      <p:sp>
        <p:nvSpPr>
          <p:cNvPr id="30" name="직사각형 29"/>
          <p:cNvSpPr/>
          <p:nvPr/>
        </p:nvSpPr>
        <p:spPr>
          <a:xfrm>
            <a:off x="655638" y="5805488"/>
            <a:ext cx="931862" cy="863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655638" y="6069013"/>
            <a:ext cx="931862" cy="33813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600" spc="-150" dirty="0">
                <a:solidFill>
                  <a:schemeClr val="bg1"/>
                </a:solidFill>
                <a:latin typeface="나눔스퀘어OTF Bold" pitchFamily="34" charset="-127"/>
                <a:ea typeface="나눔스퀘어OTF Bold" pitchFamily="34" charset="-127"/>
              </a:rPr>
              <a:t>CHECK</a:t>
            </a:r>
            <a:endParaRPr kumimoji="0" lang="ko-KR" altLang="en-US" sz="1600" spc="-150" dirty="0">
              <a:solidFill>
                <a:schemeClr val="bg1"/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32" name="Text Placeholder 2"/>
          <p:cNvSpPr txBox="1">
            <a:spLocks/>
          </p:cNvSpPr>
          <p:nvPr/>
        </p:nvSpPr>
        <p:spPr>
          <a:xfrm>
            <a:off x="1676400" y="6015038"/>
            <a:ext cx="4591050" cy="515937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고객별 일정을 등록</a:t>
            </a: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/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관리 할 수 있다</a:t>
            </a: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.</a:t>
            </a:r>
          </a:p>
        </p:txBody>
      </p:sp>
      <p:grpSp>
        <p:nvGrpSpPr>
          <p:cNvPr id="29704" name="그룹 13"/>
          <p:cNvGrpSpPr>
            <a:grpSpLocks/>
          </p:cNvGrpSpPr>
          <p:nvPr/>
        </p:nvGrpSpPr>
        <p:grpSpPr bwMode="auto">
          <a:xfrm rot="5400000">
            <a:off x="8022431" y="-3539331"/>
            <a:ext cx="369888" cy="7969250"/>
            <a:chOff x="11783835" y="678528"/>
            <a:chExt cx="370108" cy="5198744"/>
          </a:xfrm>
        </p:grpSpPr>
        <p:sp>
          <p:nvSpPr>
            <p:cNvPr id="22" name="양쪽 모서리가 둥근 사각형 21"/>
            <p:cNvSpPr/>
            <p:nvPr/>
          </p:nvSpPr>
          <p:spPr>
            <a:xfrm rot="16200000" flipH="1">
              <a:off x="11537041" y="5260370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23" name="양쪽 모서리가 둥근 사각형 22"/>
            <p:cNvSpPr/>
            <p:nvPr/>
          </p:nvSpPr>
          <p:spPr>
            <a:xfrm rot="16200000" flipH="1">
              <a:off x="11536006" y="4541659"/>
              <a:ext cx="865767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24" name="양쪽 모서리가 둥근 사각형 23"/>
            <p:cNvSpPr/>
            <p:nvPr/>
          </p:nvSpPr>
          <p:spPr>
            <a:xfrm rot="16200000" flipH="1">
              <a:off x="11537041" y="3822948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25" name="양쪽 모서리가 둥근 사각형 24"/>
            <p:cNvSpPr/>
            <p:nvPr/>
          </p:nvSpPr>
          <p:spPr>
            <a:xfrm rot="16200000" flipH="1">
              <a:off x="11537041" y="3120807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27" name="양쪽 모서리가 둥근 사각형 26"/>
            <p:cNvSpPr/>
            <p:nvPr/>
          </p:nvSpPr>
          <p:spPr>
            <a:xfrm rot="16200000" flipH="1">
              <a:off x="11535488" y="2433682"/>
              <a:ext cx="866803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내용</a:t>
              </a:r>
            </a:p>
          </p:txBody>
        </p:sp>
        <p:sp>
          <p:nvSpPr>
            <p:cNvPr id="28" name="양쪽 모서리가 둥근 사각형 27"/>
            <p:cNvSpPr/>
            <p:nvPr/>
          </p:nvSpPr>
          <p:spPr>
            <a:xfrm rot="16200000" flipH="1">
              <a:off x="11537041" y="1666816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구현화면</a:t>
              </a:r>
              <a:endParaRPr kumimoji="0" lang="ko-KR" altLang="en-US" sz="1500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33" name="양쪽 모서리가 둥근 사각형 32"/>
            <p:cNvSpPr/>
            <p:nvPr/>
          </p:nvSpPr>
          <p:spPr>
            <a:xfrm rot="16200000" flipH="1">
              <a:off x="11537041" y="925322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소감</a:t>
              </a: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6172200" y="5805488"/>
            <a:ext cx="931863" cy="863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37" name="직사각형 36"/>
          <p:cNvSpPr/>
          <p:nvPr/>
        </p:nvSpPr>
        <p:spPr>
          <a:xfrm>
            <a:off x="6172200" y="6069013"/>
            <a:ext cx="931863" cy="33813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600" spc="-150" dirty="0">
                <a:solidFill>
                  <a:schemeClr val="bg1"/>
                </a:solidFill>
                <a:latin typeface="나눔스퀘어OTF Bold" pitchFamily="34" charset="-127"/>
                <a:ea typeface="나눔스퀘어OTF Bold" pitchFamily="34" charset="-127"/>
              </a:rPr>
              <a:t>CHECK</a:t>
            </a:r>
            <a:endParaRPr kumimoji="0" lang="ko-KR" altLang="en-US" sz="1600" spc="-150" dirty="0">
              <a:solidFill>
                <a:schemeClr val="bg1"/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38" name="Text Placeholder 2"/>
          <p:cNvSpPr txBox="1">
            <a:spLocks/>
          </p:cNvSpPr>
          <p:nvPr/>
        </p:nvSpPr>
        <p:spPr>
          <a:xfrm>
            <a:off x="7194550" y="6015038"/>
            <a:ext cx="4589463" cy="515937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등록된 영업</a:t>
            </a: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, 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고객들의 통계정보를 한눈에 확인 할 수 있다</a:t>
            </a: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.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2110C6E-D57D-3A87-FACA-8499EBAE8761}"/>
              </a:ext>
            </a:extLst>
          </p:cNvPr>
          <p:cNvSpPr txBox="1"/>
          <p:nvPr/>
        </p:nvSpPr>
        <p:spPr bwMode="auto">
          <a:xfrm>
            <a:off x="2377562" y="925809"/>
            <a:ext cx="601960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400" spc="-30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Pop</a:t>
            </a:r>
            <a:endParaRPr kumimoji="0" lang="ko-KR" altLang="en-US" sz="2400" spc="-300" dirty="0">
              <a:solidFill>
                <a:schemeClr val="tx1">
                  <a:lumMod val="75000"/>
                  <a:lumOff val="25000"/>
                </a:schemeClr>
              </a:solidFill>
              <a:latin typeface="여기어때 잘난체 OTF" pitchFamily="34" charset="-127"/>
              <a:ea typeface="여기어때 잘난체 OTF" pitchFamily="34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1C7A142-D6BC-D4FF-70A9-EB4B9187FDBF}"/>
              </a:ext>
            </a:extLst>
          </p:cNvPr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769026" y="2057400"/>
            <a:ext cx="5400000" cy="3600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9F7B473-3E52-7689-2BD0-7161B76B291B}"/>
              </a:ext>
            </a:extLst>
          </p:cNvPr>
          <p:cNvPicPr preferRelativeResize="0"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6304300" y="2057400"/>
            <a:ext cx="540000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4739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1878013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구현화면</a:t>
            </a:r>
          </a:p>
        </p:txBody>
      </p:sp>
      <p:grpSp>
        <p:nvGrpSpPr>
          <p:cNvPr id="29700" name="그룹 18"/>
          <p:cNvGrpSpPr>
            <a:grpSpLocks/>
          </p:cNvGrpSpPr>
          <p:nvPr/>
        </p:nvGrpSpPr>
        <p:grpSpPr bwMode="auto">
          <a:xfrm>
            <a:off x="842963" y="2057400"/>
            <a:ext cx="5178425" cy="3454400"/>
            <a:chOff x="5869025" y="2638922"/>
            <a:chExt cx="5178972" cy="3454374"/>
          </a:xfrm>
        </p:grpSpPr>
        <p:pic>
          <p:nvPicPr>
            <p:cNvPr id="29717" name="그림 1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69025" y="2638922"/>
              <a:ext cx="5178972" cy="34543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9" name="직사각형 28"/>
            <p:cNvSpPr/>
            <p:nvPr/>
          </p:nvSpPr>
          <p:spPr>
            <a:xfrm>
              <a:off x="8080646" y="4181960"/>
              <a:ext cx="755730" cy="3682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pc="-150" dirty="0">
                  <a:solidFill>
                    <a:schemeClr val="bg1"/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이미지</a:t>
              </a:r>
              <a:endParaRPr kumimoji="0" lang="ko-KR" altLang="en-US" dirty="0">
                <a:solidFill>
                  <a:schemeClr val="bg1"/>
                </a:solidFill>
                <a:latin typeface="+mn-lt"/>
                <a:ea typeface="+mn-ea"/>
              </a:endParaRPr>
            </a:p>
          </p:txBody>
        </p:sp>
      </p:grpSp>
      <p:sp>
        <p:nvSpPr>
          <p:cNvPr id="30" name="직사각형 29"/>
          <p:cNvSpPr/>
          <p:nvPr/>
        </p:nvSpPr>
        <p:spPr>
          <a:xfrm>
            <a:off x="655638" y="5805488"/>
            <a:ext cx="931862" cy="863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655638" y="6069013"/>
            <a:ext cx="931862" cy="33813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600" spc="-150" dirty="0">
                <a:solidFill>
                  <a:schemeClr val="bg1"/>
                </a:solidFill>
                <a:latin typeface="나눔스퀘어OTF Bold" pitchFamily="34" charset="-127"/>
                <a:ea typeface="나눔스퀘어OTF Bold" pitchFamily="34" charset="-127"/>
              </a:rPr>
              <a:t>CHECK</a:t>
            </a:r>
            <a:endParaRPr kumimoji="0" lang="ko-KR" altLang="en-US" sz="1600" spc="-150" dirty="0">
              <a:solidFill>
                <a:schemeClr val="bg1"/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32" name="Text Placeholder 2"/>
          <p:cNvSpPr txBox="1">
            <a:spLocks/>
          </p:cNvSpPr>
          <p:nvPr/>
        </p:nvSpPr>
        <p:spPr>
          <a:xfrm>
            <a:off x="1676400" y="6015038"/>
            <a:ext cx="4591050" cy="515937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고객별 일정을 등록</a:t>
            </a: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/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관리 할 수 있다</a:t>
            </a: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.</a:t>
            </a:r>
          </a:p>
        </p:txBody>
      </p:sp>
      <p:grpSp>
        <p:nvGrpSpPr>
          <p:cNvPr id="29704" name="그룹 13"/>
          <p:cNvGrpSpPr>
            <a:grpSpLocks/>
          </p:cNvGrpSpPr>
          <p:nvPr/>
        </p:nvGrpSpPr>
        <p:grpSpPr bwMode="auto">
          <a:xfrm rot="5400000">
            <a:off x="8022431" y="-3539331"/>
            <a:ext cx="369888" cy="7969250"/>
            <a:chOff x="11783835" y="678528"/>
            <a:chExt cx="370108" cy="5198744"/>
          </a:xfrm>
        </p:grpSpPr>
        <p:sp>
          <p:nvSpPr>
            <p:cNvPr id="22" name="양쪽 모서리가 둥근 사각형 21"/>
            <p:cNvSpPr/>
            <p:nvPr/>
          </p:nvSpPr>
          <p:spPr>
            <a:xfrm rot="16200000" flipH="1">
              <a:off x="11537041" y="5260370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23" name="양쪽 모서리가 둥근 사각형 22"/>
            <p:cNvSpPr/>
            <p:nvPr/>
          </p:nvSpPr>
          <p:spPr>
            <a:xfrm rot="16200000" flipH="1">
              <a:off x="11536006" y="4541659"/>
              <a:ext cx="865767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24" name="양쪽 모서리가 둥근 사각형 23"/>
            <p:cNvSpPr/>
            <p:nvPr/>
          </p:nvSpPr>
          <p:spPr>
            <a:xfrm rot="16200000" flipH="1">
              <a:off x="11537041" y="3822948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25" name="양쪽 모서리가 둥근 사각형 24"/>
            <p:cNvSpPr/>
            <p:nvPr/>
          </p:nvSpPr>
          <p:spPr>
            <a:xfrm rot="16200000" flipH="1">
              <a:off x="11537041" y="3120807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27" name="양쪽 모서리가 둥근 사각형 26"/>
            <p:cNvSpPr/>
            <p:nvPr/>
          </p:nvSpPr>
          <p:spPr>
            <a:xfrm rot="16200000" flipH="1">
              <a:off x="11535488" y="2433682"/>
              <a:ext cx="866803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내용</a:t>
              </a:r>
            </a:p>
          </p:txBody>
        </p:sp>
        <p:sp>
          <p:nvSpPr>
            <p:cNvPr id="28" name="양쪽 모서리가 둥근 사각형 27"/>
            <p:cNvSpPr/>
            <p:nvPr/>
          </p:nvSpPr>
          <p:spPr>
            <a:xfrm rot="16200000" flipH="1">
              <a:off x="11537041" y="1666816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구현화면</a:t>
              </a:r>
              <a:endParaRPr kumimoji="0" lang="ko-KR" altLang="en-US" sz="1500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33" name="양쪽 모서리가 둥근 사각형 32"/>
            <p:cNvSpPr/>
            <p:nvPr/>
          </p:nvSpPr>
          <p:spPr>
            <a:xfrm rot="16200000" flipH="1">
              <a:off x="11537041" y="925322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소감</a:t>
              </a: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6172200" y="5805488"/>
            <a:ext cx="931863" cy="863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37" name="직사각형 36"/>
          <p:cNvSpPr/>
          <p:nvPr/>
        </p:nvSpPr>
        <p:spPr>
          <a:xfrm>
            <a:off x="6172200" y="6069013"/>
            <a:ext cx="931863" cy="33813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600" spc="-150" dirty="0">
                <a:solidFill>
                  <a:schemeClr val="bg1"/>
                </a:solidFill>
                <a:latin typeface="나눔스퀘어OTF Bold" pitchFamily="34" charset="-127"/>
                <a:ea typeface="나눔스퀘어OTF Bold" pitchFamily="34" charset="-127"/>
              </a:rPr>
              <a:t>CHECK</a:t>
            </a:r>
            <a:endParaRPr kumimoji="0" lang="ko-KR" altLang="en-US" sz="1600" spc="-150" dirty="0">
              <a:solidFill>
                <a:schemeClr val="bg1"/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38" name="Text Placeholder 2"/>
          <p:cNvSpPr txBox="1">
            <a:spLocks/>
          </p:cNvSpPr>
          <p:nvPr/>
        </p:nvSpPr>
        <p:spPr>
          <a:xfrm>
            <a:off x="7194550" y="6015038"/>
            <a:ext cx="4589463" cy="515937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등록된 영업</a:t>
            </a: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, 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고객들의 통계정보를 한눈에 확인 할 수 있다</a:t>
            </a: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.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A55AE8-75F7-D591-E3BE-6B8CE59C06E3}"/>
              </a:ext>
            </a:extLst>
          </p:cNvPr>
          <p:cNvSpPr txBox="1"/>
          <p:nvPr/>
        </p:nvSpPr>
        <p:spPr bwMode="auto">
          <a:xfrm>
            <a:off x="2377562" y="925809"/>
            <a:ext cx="704104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400" spc="-30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Web</a:t>
            </a:r>
            <a:endParaRPr kumimoji="0" lang="ko-KR" altLang="en-US" sz="2400" spc="-300" dirty="0">
              <a:solidFill>
                <a:schemeClr val="tx1">
                  <a:lumMod val="75000"/>
                  <a:lumOff val="25000"/>
                </a:schemeClr>
              </a:solidFill>
              <a:latin typeface="여기어때 잘난체 OTF" pitchFamily="34" charset="-127"/>
              <a:ea typeface="여기어때 잘난체 OTF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675478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125" y="0"/>
            <a:ext cx="11063288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 bwMode="auto">
          <a:xfrm>
            <a:off x="0" y="0"/>
            <a:ext cx="12190413" cy="6884988"/>
          </a:xfrm>
          <a:prstGeom prst="rect">
            <a:avLst/>
          </a:prstGeom>
          <a:gradFill>
            <a:gsLst>
              <a:gs pos="47000">
                <a:schemeClr val="bg1">
                  <a:lumMod val="50000"/>
                </a:schemeClr>
              </a:gs>
              <a:gs pos="0">
                <a:schemeClr val="tx1">
                  <a:lumMod val="85000"/>
                  <a:lumOff val="15000"/>
                </a:schemeClr>
              </a:gs>
              <a:gs pos="100000">
                <a:schemeClr val="bg1">
                  <a:lumMod val="85000"/>
                  <a:alpha val="6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5" name="TextBox 4"/>
          <p:cNvSpPr txBox="1"/>
          <p:nvPr/>
        </p:nvSpPr>
        <p:spPr bwMode="auto">
          <a:xfrm>
            <a:off x="611188" y="476250"/>
            <a:ext cx="1878012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bg1"/>
                </a:solidFill>
                <a:latin typeface="여기어때 잘난체 OTF" pitchFamily="34" charset="-127"/>
                <a:ea typeface="여기어때 잘난체 OTF" pitchFamily="34" charset="-127"/>
              </a:rPr>
              <a:t>목차안내</a:t>
            </a:r>
          </a:p>
        </p:txBody>
      </p:sp>
      <p:cxnSp>
        <p:nvCxnSpPr>
          <p:cNvPr id="42" name="Straight Connector 8"/>
          <p:cNvCxnSpPr/>
          <p:nvPr/>
        </p:nvCxnSpPr>
        <p:spPr>
          <a:xfrm>
            <a:off x="622300" y="1628775"/>
            <a:ext cx="10945813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6"/>
          <p:cNvCxnSpPr/>
          <p:nvPr/>
        </p:nvCxnSpPr>
        <p:spPr>
          <a:xfrm>
            <a:off x="1820863" y="3155950"/>
            <a:ext cx="4116387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8"/>
          <p:cNvSpPr/>
          <p:nvPr/>
        </p:nvSpPr>
        <p:spPr>
          <a:xfrm>
            <a:off x="1652588" y="2613025"/>
            <a:ext cx="539750" cy="395288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ar-SA" sz="2800">
              <a:solidFill>
                <a:schemeClr val="bg1"/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5128" name="TextBox 4"/>
          <p:cNvSpPr txBox="1">
            <a:spLocks noChangeArrowheads="1"/>
          </p:cNvSpPr>
          <p:nvPr/>
        </p:nvSpPr>
        <p:spPr bwMode="auto">
          <a:xfrm>
            <a:off x="1668463" y="2655888"/>
            <a:ext cx="5032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ko-KR" sz="20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1</a:t>
            </a:r>
            <a:endParaRPr kumimoji="0" lang="ar-SA" altLang="ko-KR" sz="200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5129" name="TextBox 47"/>
          <p:cNvSpPr txBox="1">
            <a:spLocks noChangeArrowheads="1"/>
          </p:cNvSpPr>
          <p:nvPr/>
        </p:nvSpPr>
        <p:spPr bwMode="auto">
          <a:xfrm>
            <a:off x="2422525" y="2817813"/>
            <a:ext cx="3430588" cy="166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ts val="1300"/>
              </a:lnSpc>
              <a:spcBef>
                <a:spcPct val="0"/>
              </a:spcBef>
              <a:spcAft>
                <a:spcPts val="650"/>
              </a:spcAft>
              <a:buFontTx/>
              <a:buNone/>
            </a:pPr>
            <a:r>
              <a:rPr kumimoji="0" lang="ko-KR" altLang="en-US" sz="25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프로젝트 개요</a:t>
            </a:r>
            <a:endParaRPr kumimoji="0" lang="en-US" altLang="ko-KR" sz="250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나눔고딕" panose="020D0604000000000000" pitchFamily="50" charset="-127"/>
            </a:endParaRPr>
          </a:p>
        </p:txBody>
      </p:sp>
      <p:sp>
        <p:nvSpPr>
          <p:cNvPr id="5130" name="TextBox 48"/>
          <p:cNvSpPr txBox="1">
            <a:spLocks noChangeArrowheads="1"/>
          </p:cNvSpPr>
          <p:nvPr/>
        </p:nvSpPr>
        <p:spPr bwMode="auto">
          <a:xfrm>
            <a:off x="4875213" y="2770188"/>
            <a:ext cx="1004887" cy="166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r" eaLnBrk="1" hangingPunct="1">
              <a:lnSpc>
                <a:spcPts val="1300"/>
              </a:lnSpc>
              <a:spcBef>
                <a:spcPct val="0"/>
              </a:spcBef>
              <a:spcAft>
                <a:spcPts val="650"/>
              </a:spcAft>
              <a:buFontTx/>
              <a:buNone/>
            </a:pPr>
            <a:r>
              <a:rPr kumimoji="0" lang="en-US" altLang="ko-KR" sz="1400" dirty="0"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03</a:t>
            </a:r>
            <a:r>
              <a:rPr kumimoji="0" lang="en-US" altLang="ko-KR" sz="14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 </a:t>
            </a:r>
          </a:p>
        </p:txBody>
      </p:sp>
      <p:cxnSp>
        <p:nvCxnSpPr>
          <p:cNvPr id="50" name="Straight Connector 6"/>
          <p:cNvCxnSpPr/>
          <p:nvPr/>
        </p:nvCxnSpPr>
        <p:spPr>
          <a:xfrm>
            <a:off x="1833563" y="3992563"/>
            <a:ext cx="4116387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48"/>
          <p:cNvSpPr/>
          <p:nvPr/>
        </p:nvSpPr>
        <p:spPr>
          <a:xfrm>
            <a:off x="1665288" y="3449638"/>
            <a:ext cx="539750" cy="39687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ar-SA" sz="2800">
              <a:solidFill>
                <a:schemeClr val="bg1"/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5133" name="TextBox 4"/>
          <p:cNvSpPr txBox="1">
            <a:spLocks noChangeArrowheads="1"/>
          </p:cNvSpPr>
          <p:nvPr/>
        </p:nvSpPr>
        <p:spPr bwMode="auto">
          <a:xfrm>
            <a:off x="1679575" y="3494088"/>
            <a:ext cx="50323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ko-KR" sz="20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2</a:t>
            </a:r>
            <a:endParaRPr kumimoji="0" lang="ar-SA" altLang="ko-KR" sz="200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5134" name="TextBox 52"/>
          <p:cNvSpPr txBox="1">
            <a:spLocks noChangeArrowheads="1"/>
          </p:cNvSpPr>
          <p:nvPr/>
        </p:nvSpPr>
        <p:spPr bwMode="auto">
          <a:xfrm>
            <a:off x="2438400" y="3656013"/>
            <a:ext cx="3408363" cy="166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ts val="1300"/>
              </a:lnSpc>
              <a:spcBef>
                <a:spcPct val="0"/>
              </a:spcBef>
              <a:spcAft>
                <a:spcPts val="650"/>
              </a:spcAft>
              <a:buFontTx/>
              <a:buNone/>
            </a:pPr>
            <a:r>
              <a:rPr kumimoji="0" lang="ko-KR" altLang="en-US" sz="25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프로젝트 참여인원</a:t>
            </a:r>
            <a:endParaRPr kumimoji="0" lang="en-US" altLang="ko-KR" sz="250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나눔고딕" panose="020D0604000000000000" pitchFamily="50" charset="-127"/>
            </a:endParaRPr>
          </a:p>
        </p:txBody>
      </p:sp>
      <p:sp>
        <p:nvSpPr>
          <p:cNvPr id="5135" name="TextBox 53"/>
          <p:cNvSpPr txBox="1">
            <a:spLocks noChangeArrowheads="1"/>
          </p:cNvSpPr>
          <p:nvPr/>
        </p:nvSpPr>
        <p:spPr bwMode="auto">
          <a:xfrm>
            <a:off x="4886325" y="3608388"/>
            <a:ext cx="1006475" cy="166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r" eaLnBrk="1" hangingPunct="1">
              <a:lnSpc>
                <a:spcPts val="1300"/>
              </a:lnSpc>
              <a:spcBef>
                <a:spcPct val="0"/>
              </a:spcBef>
              <a:spcAft>
                <a:spcPts val="650"/>
              </a:spcAft>
              <a:buFontTx/>
              <a:buNone/>
            </a:pPr>
            <a:r>
              <a:rPr kumimoji="0" lang="en-US" altLang="ko-KR" sz="1400" dirty="0"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04</a:t>
            </a:r>
            <a:r>
              <a:rPr kumimoji="0" lang="en-US" altLang="ko-KR" sz="14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 </a:t>
            </a:r>
          </a:p>
        </p:txBody>
      </p:sp>
      <p:cxnSp>
        <p:nvCxnSpPr>
          <p:cNvPr id="55" name="Straight Connector 6"/>
          <p:cNvCxnSpPr/>
          <p:nvPr/>
        </p:nvCxnSpPr>
        <p:spPr>
          <a:xfrm>
            <a:off x="1833563" y="4835525"/>
            <a:ext cx="4116387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48"/>
          <p:cNvSpPr/>
          <p:nvPr/>
        </p:nvSpPr>
        <p:spPr>
          <a:xfrm>
            <a:off x="1665288" y="4292600"/>
            <a:ext cx="539750" cy="39687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ar-SA" sz="2800">
              <a:solidFill>
                <a:schemeClr val="bg1"/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5138" name="TextBox 4"/>
          <p:cNvSpPr txBox="1">
            <a:spLocks noChangeArrowheads="1"/>
          </p:cNvSpPr>
          <p:nvPr/>
        </p:nvSpPr>
        <p:spPr bwMode="auto">
          <a:xfrm>
            <a:off x="1679575" y="4337050"/>
            <a:ext cx="50323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ko-KR" sz="20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3</a:t>
            </a:r>
            <a:endParaRPr kumimoji="0" lang="ar-SA" altLang="ko-KR" sz="200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5139" name="TextBox 57"/>
          <p:cNvSpPr txBox="1">
            <a:spLocks noChangeArrowheads="1"/>
          </p:cNvSpPr>
          <p:nvPr/>
        </p:nvSpPr>
        <p:spPr bwMode="auto">
          <a:xfrm>
            <a:off x="2438400" y="4498975"/>
            <a:ext cx="3408363" cy="21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ts val="1300"/>
              </a:lnSpc>
              <a:spcBef>
                <a:spcPct val="0"/>
              </a:spcBef>
              <a:spcAft>
                <a:spcPts val="650"/>
              </a:spcAft>
              <a:buFontTx/>
              <a:buNone/>
            </a:pPr>
            <a:r>
              <a:rPr kumimoji="0" lang="ko-KR" altLang="en-US" sz="25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프로젝트 일정</a:t>
            </a:r>
            <a:endParaRPr kumimoji="0" lang="en-US" altLang="ko-KR" sz="250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나눔고딕" panose="020D0604000000000000" pitchFamily="50" charset="-127"/>
            </a:endParaRPr>
          </a:p>
        </p:txBody>
      </p:sp>
      <p:sp>
        <p:nvSpPr>
          <p:cNvPr id="5140" name="TextBox 58"/>
          <p:cNvSpPr txBox="1">
            <a:spLocks noChangeArrowheads="1"/>
          </p:cNvSpPr>
          <p:nvPr/>
        </p:nvSpPr>
        <p:spPr bwMode="auto">
          <a:xfrm>
            <a:off x="4886325" y="4451350"/>
            <a:ext cx="1006475" cy="166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r" eaLnBrk="1" hangingPunct="1">
              <a:lnSpc>
                <a:spcPts val="1300"/>
              </a:lnSpc>
              <a:spcBef>
                <a:spcPct val="0"/>
              </a:spcBef>
              <a:spcAft>
                <a:spcPts val="650"/>
              </a:spcAft>
              <a:buFontTx/>
              <a:buNone/>
            </a:pPr>
            <a:r>
              <a:rPr kumimoji="0" lang="en-US" altLang="ko-KR" sz="1400" dirty="0"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05 - 06</a:t>
            </a:r>
            <a:r>
              <a:rPr kumimoji="0" lang="en-US" altLang="ko-KR" sz="14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 </a:t>
            </a:r>
          </a:p>
        </p:txBody>
      </p:sp>
      <p:cxnSp>
        <p:nvCxnSpPr>
          <p:cNvPr id="60" name="Straight Connector 6"/>
          <p:cNvCxnSpPr/>
          <p:nvPr/>
        </p:nvCxnSpPr>
        <p:spPr>
          <a:xfrm>
            <a:off x="1844675" y="5651500"/>
            <a:ext cx="4116388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Oval 48"/>
          <p:cNvSpPr/>
          <p:nvPr/>
        </p:nvSpPr>
        <p:spPr>
          <a:xfrm>
            <a:off x="1676400" y="5108575"/>
            <a:ext cx="539750" cy="395288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ar-SA" sz="2800">
              <a:solidFill>
                <a:schemeClr val="bg1"/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5143" name="TextBox 4"/>
          <p:cNvSpPr txBox="1">
            <a:spLocks noChangeArrowheads="1"/>
          </p:cNvSpPr>
          <p:nvPr/>
        </p:nvSpPr>
        <p:spPr bwMode="auto">
          <a:xfrm>
            <a:off x="1692275" y="5151438"/>
            <a:ext cx="50323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ko-KR" sz="20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4</a:t>
            </a:r>
            <a:endParaRPr kumimoji="0" lang="ar-SA" altLang="ko-KR" sz="200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5144" name="TextBox 62"/>
          <p:cNvSpPr txBox="1">
            <a:spLocks noChangeArrowheads="1"/>
          </p:cNvSpPr>
          <p:nvPr/>
        </p:nvSpPr>
        <p:spPr bwMode="auto">
          <a:xfrm>
            <a:off x="2451100" y="5313363"/>
            <a:ext cx="3389313" cy="166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ts val="1300"/>
              </a:lnSpc>
              <a:spcBef>
                <a:spcPct val="0"/>
              </a:spcBef>
              <a:spcAft>
                <a:spcPts val="650"/>
              </a:spcAft>
              <a:buFontTx/>
              <a:buNone/>
            </a:pPr>
            <a:r>
              <a:rPr kumimoji="0" lang="ko-KR" altLang="en-US" sz="25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프로젝트 구성</a:t>
            </a:r>
            <a:endParaRPr kumimoji="0" lang="en-US" altLang="ko-KR" sz="250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나눔고딕" panose="020D0604000000000000" pitchFamily="50" charset="-127"/>
            </a:endParaRPr>
          </a:p>
        </p:txBody>
      </p:sp>
      <p:sp>
        <p:nvSpPr>
          <p:cNvPr id="5145" name="TextBox 63"/>
          <p:cNvSpPr txBox="1">
            <a:spLocks noChangeArrowheads="1"/>
          </p:cNvSpPr>
          <p:nvPr/>
        </p:nvSpPr>
        <p:spPr bwMode="auto">
          <a:xfrm>
            <a:off x="4899025" y="5265738"/>
            <a:ext cx="1004888" cy="1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r" eaLnBrk="1" hangingPunct="1">
              <a:lnSpc>
                <a:spcPts val="1300"/>
              </a:lnSpc>
              <a:spcBef>
                <a:spcPct val="0"/>
              </a:spcBef>
              <a:spcAft>
                <a:spcPts val="650"/>
              </a:spcAft>
              <a:buFontTx/>
              <a:buNone/>
            </a:pPr>
            <a:r>
              <a:rPr kumimoji="0" lang="en-US" altLang="ko-KR" sz="1400" dirty="0"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07 </a:t>
            </a:r>
          </a:p>
        </p:txBody>
      </p:sp>
      <p:cxnSp>
        <p:nvCxnSpPr>
          <p:cNvPr id="65" name="Straight Connector 6"/>
          <p:cNvCxnSpPr/>
          <p:nvPr/>
        </p:nvCxnSpPr>
        <p:spPr>
          <a:xfrm>
            <a:off x="6308725" y="3155950"/>
            <a:ext cx="4116388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Oval 48"/>
          <p:cNvSpPr/>
          <p:nvPr/>
        </p:nvSpPr>
        <p:spPr>
          <a:xfrm>
            <a:off x="6167438" y="2613025"/>
            <a:ext cx="539750" cy="395288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ar-SA" sz="2800">
              <a:solidFill>
                <a:schemeClr val="bg1"/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5148" name="TextBox 4"/>
          <p:cNvSpPr txBox="1">
            <a:spLocks noChangeArrowheads="1"/>
          </p:cNvSpPr>
          <p:nvPr/>
        </p:nvSpPr>
        <p:spPr bwMode="auto">
          <a:xfrm>
            <a:off x="6183313" y="2655888"/>
            <a:ext cx="5032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ko-KR" sz="20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5</a:t>
            </a:r>
            <a:endParaRPr kumimoji="0" lang="ar-SA" altLang="ko-KR" sz="200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5149" name="TextBox 67"/>
          <p:cNvSpPr txBox="1">
            <a:spLocks noChangeArrowheads="1"/>
          </p:cNvSpPr>
          <p:nvPr/>
        </p:nvSpPr>
        <p:spPr bwMode="auto">
          <a:xfrm>
            <a:off x="6886575" y="2820988"/>
            <a:ext cx="3844925" cy="166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ts val="1300"/>
              </a:lnSpc>
              <a:spcBef>
                <a:spcPct val="0"/>
              </a:spcBef>
              <a:spcAft>
                <a:spcPts val="650"/>
              </a:spcAft>
              <a:buFontTx/>
              <a:buNone/>
            </a:pPr>
            <a:r>
              <a:rPr kumimoji="0" lang="ko-KR" altLang="en-US" sz="25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프로젝트 제안</a:t>
            </a:r>
            <a:r>
              <a:rPr kumimoji="0" lang="en-US" altLang="ko-KR" sz="25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/</a:t>
            </a:r>
            <a:r>
              <a:rPr kumimoji="0" lang="ko-KR" altLang="en-US" sz="25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내용</a:t>
            </a:r>
            <a:endParaRPr kumimoji="0" lang="en-US" altLang="ko-KR" sz="250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나눔고딕" panose="020D0604000000000000" pitchFamily="50" charset="-127"/>
            </a:endParaRPr>
          </a:p>
        </p:txBody>
      </p:sp>
      <p:sp>
        <p:nvSpPr>
          <p:cNvPr id="5150" name="TextBox 68"/>
          <p:cNvSpPr txBox="1">
            <a:spLocks noChangeArrowheads="1"/>
          </p:cNvSpPr>
          <p:nvPr/>
        </p:nvSpPr>
        <p:spPr bwMode="auto">
          <a:xfrm>
            <a:off x="9393238" y="2779713"/>
            <a:ext cx="1004887" cy="16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r" eaLnBrk="1" hangingPunct="1">
              <a:lnSpc>
                <a:spcPts val="1300"/>
              </a:lnSpc>
              <a:spcBef>
                <a:spcPct val="0"/>
              </a:spcBef>
              <a:spcAft>
                <a:spcPts val="650"/>
              </a:spcAft>
              <a:buFontTx/>
              <a:buNone/>
            </a:pPr>
            <a:r>
              <a:rPr kumimoji="0" lang="en-US" altLang="ko-KR" sz="1400" dirty="0"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08 - 14 </a:t>
            </a:r>
          </a:p>
        </p:txBody>
      </p:sp>
      <p:cxnSp>
        <p:nvCxnSpPr>
          <p:cNvPr id="70" name="Straight Connector 6"/>
          <p:cNvCxnSpPr/>
          <p:nvPr/>
        </p:nvCxnSpPr>
        <p:spPr>
          <a:xfrm>
            <a:off x="6321425" y="3995738"/>
            <a:ext cx="4116388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Oval 48"/>
          <p:cNvSpPr/>
          <p:nvPr/>
        </p:nvSpPr>
        <p:spPr>
          <a:xfrm>
            <a:off x="6180138" y="3449638"/>
            <a:ext cx="539750" cy="39687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ar-SA" sz="2800">
              <a:solidFill>
                <a:schemeClr val="bg1"/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5153" name="TextBox 4"/>
          <p:cNvSpPr txBox="1">
            <a:spLocks noChangeArrowheads="1"/>
          </p:cNvSpPr>
          <p:nvPr/>
        </p:nvSpPr>
        <p:spPr bwMode="auto">
          <a:xfrm>
            <a:off x="6194425" y="3494088"/>
            <a:ext cx="50323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ko-KR" sz="20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6</a:t>
            </a:r>
            <a:endParaRPr kumimoji="0" lang="ar-SA" altLang="ko-KR" sz="200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5154" name="TextBox 72"/>
          <p:cNvSpPr txBox="1">
            <a:spLocks noChangeArrowheads="1"/>
          </p:cNvSpPr>
          <p:nvPr/>
        </p:nvSpPr>
        <p:spPr bwMode="auto">
          <a:xfrm>
            <a:off x="6926263" y="3659188"/>
            <a:ext cx="3408362" cy="166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ts val="1300"/>
              </a:lnSpc>
              <a:spcBef>
                <a:spcPct val="0"/>
              </a:spcBef>
              <a:spcAft>
                <a:spcPts val="650"/>
              </a:spcAft>
              <a:buFontTx/>
              <a:buNone/>
            </a:pPr>
            <a:r>
              <a:rPr kumimoji="0" lang="ko-KR" altLang="en-US" sz="25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구현화면</a:t>
            </a:r>
            <a:endParaRPr kumimoji="0" lang="en-US" altLang="ko-KR" sz="250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나눔고딕" panose="020D0604000000000000" pitchFamily="50" charset="-127"/>
            </a:endParaRPr>
          </a:p>
        </p:txBody>
      </p:sp>
      <p:sp>
        <p:nvSpPr>
          <p:cNvPr id="5155" name="TextBox 73"/>
          <p:cNvSpPr txBox="1">
            <a:spLocks noChangeArrowheads="1"/>
          </p:cNvSpPr>
          <p:nvPr/>
        </p:nvSpPr>
        <p:spPr bwMode="auto">
          <a:xfrm>
            <a:off x="9374188" y="3611563"/>
            <a:ext cx="1006475" cy="166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r" eaLnBrk="1" hangingPunct="1">
              <a:lnSpc>
                <a:spcPts val="1300"/>
              </a:lnSpc>
              <a:spcBef>
                <a:spcPct val="0"/>
              </a:spcBef>
              <a:spcAft>
                <a:spcPts val="650"/>
              </a:spcAft>
              <a:buFontTx/>
              <a:buNone/>
            </a:pPr>
            <a:r>
              <a:rPr kumimoji="0" lang="en-US" altLang="ko-KR" sz="1400" dirty="0"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15 - 19</a:t>
            </a:r>
            <a:endParaRPr kumimoji="0" lang="en-US" altLang="ko-KR" sz="1400" dirty="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나눔고딕" panose="020D0604000000000000" pitchFamily="50" charset="-127"/>
            </a:endParaRPr>
          </a:p>
        </p:txBody>
      </p:sp>
      <p:cxnSp>
        <p:nvCxnSpPr>
          <p:cNvPr id="36" name="Straight Connector 6"/>
          <p:cNvCxnSpPr/>
          <p:nvPr/>
        </p:nvCxnSpPr>
        <p:spPr>
          <a:xfrm>
            <a:off x="6357938" y="4835525"/>
            <a:ext cx="4116387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48"/>
          <p:cNvSpPr/>
          <p:nvPr/>
        </p:nvSpPr>
        <p:spPr>
          <a:xfrm>
            <a:off x="6189663" y="4292600"/>
            <a:ext cx="539750" cy="39687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ar-SA" sz="2800">
              <a:solidFill>
                <a:schemeClr val="bg1"/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5158" name="TextBox 57"/>
          <p:cNvSpPr txBox="1">
            <a:spLocks noChangeArrowheads="1"/>
          </p:cNvSpPr>
          <p:nvPr/>
        </p:nvSpPr>
        <p:spPr bwMode="auto">
          <a:xfrm>
            <a:off x="6962775" y="4498975"/>
            <a:ext cx="3408363" cy="166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ts val="1300"/>
              </a:lnSpc>
              <a:spcBef>
                <a:spcPct val="0"/>
              </a:spcBef>
              <a:spcAft>
                <a:spcPts val="650"/>
              </a:spcAft>
              <a:buFontTx/>
              <a:buNone/>
            </a:pPr>
            <a:r>
              <a:rPr kumimoji="0" lang="ko-KR" altLang="en-US" sz="25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프로젝트를 마치며</a:t>
            </a:r>
            <a:endParaRPr kumimoji="0" lang="en-US" altLang="ko-KR" sz="250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나눔고딕" panose="020D0604000000000000" pitchFamily="50" charset="-127"/>
            </a:endParaRPr>
          </a:p>
        </p:txBody>
      </p:sp>
      <p:sp>
        <p:nvSpPr>
          <p:cNvPr id="5159" name="TextBox 58"/>
          <p:cNvSpPr txBox="1">
            <a:spLocks noChangeArrowheads="1"/>
          </p:cNvSpPr>
          <p:nvPr/>
        </p:nvSpPr>
        <p:spPr bwMode="auto">
          <a:xfrm>
            <a:off x="9375775" y="4451350"/>
            <a:ext cx="1008063" cy="166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r" eaLnBrk="1" hangingPunct="1">
              <a:lnSpc>
                <a:spcPts val="1300"/>
              </a:lnSpc>
              <a:spcBef>
                <a:spcPct val="0"/>
              </a:spcBef>
              <a:spcAft>
                <a:spcPts val="650"/>
              </a:spcAft>
              <a:buFontTx/>
              <a:buNone/>
            </a:pPr>
            <a:r>
              <a:rPr kumimoji="0" lang="en-US" altLang="ko-KR" sz="1400" dirty="0"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20</a:t>
            </a:r>
            <a:endParaRPr kumimoji="0" lang="en-US" altLang="ko-KR" sz="1400" dirty="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나눔고딕" panose="020D0604000000000000" pitchFamily="50" charset="-127"/>
            </a:endParaRPr>
          </a:p>
        </p:txBody>
      </p:sp>
      <p:sp>
        <p:nvSpPr>
          <p:cNvPr id="5160" name="TextBox 4"/>
          <p:cNvSpPr txBox="1">
            <a:spLocks noChangeArrowheads="1"/>
          </p:cNvSpPr>
          <p:nvPr/>
        </p:nvSpPr>
        <p:spPr bwMode="auto">
          <a:xfrm>
            <a:off x="6215063" y="4337050"/>
            <a:ext cx="503237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ko-KR" sz="20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7</a:t>
            </a:r>
            <a:endParaRPr kumimoji="0" lang="ar-SA" altLang="ko-KR" sz="200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4084638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프로젝트를 마치며</a:t>
            </a:r>
            <a:r>
              <a:rPr kumimoji="0" lang="en-US" altLang="ko-KR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…</a:t>
            </a:r>
            <a:endParaRPr kumimoji="0" lang="ko-KR" altLang="en-US" sz="3600" spc="-300" dirty="0">
              <a:solidFill>
                <a:schemeClr val="tx1">
                  <a:lumMod val="75000"/>
                  <a:lumOff val="25000"/>
                </a:schemeClr>
              </a:solidFill>
              <a:latin typeface="여기어때 잘난체 OTF" pitchFamily="34" charset="-127"/>
              <a:ea typeface="여기어때 잘난체 OTF" pitchFamily="34" charset="-127"/>
            </a:endParaRPr>
          </a:p>
        </p:txBody>
      </p:sp>
      <p:pic>
        <p:nvPicPr>
          <p:cNvPr id="31765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275" y="5153025"/>
            <a:ext cx="2232025" cy="167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1767" name="그룹 13"/>
          <p:cNvGrpSpPr>
            <a:grpSpLocks/>
          </p:cNvGrpSpPr>
          <p:nvPr/>
        </p:nvGrpSpPr>
        <p:grpSpPr bwMode="auto">
          <a:xfrm rot="5400000">
            <a:off x="8022431" y="-3539331"/>
            <a:ext cx="369888" cy="7969250"/>
            <a:chOff x="11783835" y="678528"/>
            <a:chExt cx="370108" cy="5198744"/>
          </a:xfrm>
        </p:grpSpPr>
        <p:sp>
          <p:nvSpPr>
            <p:cNvPr id="64" name="양쪽 모서리가 둥근 사각형 63"/>
            <p:cNvSpPr/>
            <p:nvPr/>
          </p:nvSpPr>
          <p:spPr>
            <a:xfrm rot="16200000" flipH="1">
              <a:off x="11537041" y="5260370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65" name="양쪽 모서리가 둥근 사각형 64"/>
            <p:cNvSpPr/>
            <p:nvPr/>
          </p:nvSpPr>
          <p:spPr>
            <a:xfrm rot="16200000" flipH="1">
              <a:off x="11536006" y="4541659"/>
              <a:ext cx="865767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66" name="양쪽 모서리가 둥근 사각형 65"/>
            <p:cNvSpPr/>
            <p:nvPr/>
          </p:nvSpPr>
          <p:spPr>
            <a:xfrm rot="16200000" flipH="1">
              <a:off x="11537041" y="3822948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67" name="양쪽 모서리가 둥근 사각형 66"/>
            <p:cNvSpPr/>
            <p:nvPr/>
          </p:nvSpPr>
          <p:spPr>
            <a:xfrm rot="16200000" flipH="1">
              <a:off x="11537041" y="3120807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68" name="양쪽 모서리가 둥근 사각형 67"/>
            <p:cNvSpPr/>
            <p:nvPr/>
          </p:nvSpPr>
          <p:spPr>
            <a:xfrm rot="16200000" flipH="1">
              <a:off x="11535488" y="2433682"/>
              <a:ext cx="866803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내용</a:t>
              </a:r>
            </a:p>
          </p:txBody>
        </p:sp>
        <p:sp>
          <p:nvSpPr>
            <p:cNvPr id="69" name="양쪽 모서리가 둥근 사각형 68"/>
            <p:cNvSpPr/>
            <p:nvPr/>
          </p:nvSpPr>
          <p:spPr>
            <a:xfrm rot="16200000" flipH="1">
              <a:off x="11537041" y="1666816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9D9D9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/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  <p:sp>
          <p:nvSpPr>
            <p:cNvPr id="70" name="양쪽 모서리가 둥근 사각형 69"/>
            <p:cNvSpPr/>
            <p:nvPr/>
          </p:nvSpPr>
          <p:spPr>
            <a:xfrm rot="16200000" flipH="1">
              <a:off x="11537041" y="925322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소감</a:t>
              </a: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77187E27-1530-3A30-27AD-BDAA534B0965}"/>
              </a:ext>
            </a:extLst>
          </p:cNvPr>
          <p:cNvGrpSpPr/>
          <p:nvPr/>
        </p:nvGrpSpPr>
        <p:grpSpPr>
          <a:xfrm>
            <a:off x="819164" y="1400147"/>
            <a:ext cx="10414098" cy="5197503"/>
            <a:chOff x="819164" y="1400147"/>
            <a:chExt cx="10414098" cy="5376066"/>
          </a:xfrm>
        </p:grpSpPr>
        <p:sp>
          <p:nvSpPr>
            <p:cNvPr id="23" name="Text Box 44"/>
            <p:cNvSpPr txBox="1">
              <a:spLocks noChangeArrowheads="1"/>
            </p:cNvSpPr>
            <p:nvPr/>
          </p:nvSpPr>
          <p:spPr bwMode="auto">
            <a:xfrm>
              <a:off x="819164" y="1400147"/>
              <a:ext cx="5131057" cy="1705976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gradFill>
                <a:gsLst>
                  <a:gs pos="0">
                    <a:sysClr val="window" lastClr="FFFFFF">
                      <a:lumMod val="85000"/>
                    </a:sysClr>
                  </a:gs>
                  <a:gs pos="5000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</a:gsLst>
                <a:lin ang="5400000" scaled="0"/>
              </a:gradFill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70650" tIns="70650" rIns="70650" bIns="44853"/>
            <a:lstStyle/>
            <a:p>
              <a:pPr marL="84095" indent="-84095" defTabSz="897033" eaLnBrk="1" fontAlgn="auto" latinLnBrk="1" hangingPunct="1">
                <a:spcBef>
                  <a:spcPts val="0"/>
                </a:spcBef>
                <a:spcAft>
                  <a:spcPts val="294"/>
                </a:spcAft>
                <a:buClr>
                  <a:srgbClr val="A1A1A1"/>
                </a:buClr>
                <a:buSzPct val="100000"/>
                <a:buFont typeface="Arial" pitchFamily="34" charset="0"/>
                <a:buChar char="•"/>
                <a:defRPr/>
              </a:pPr>
              <a:endParaRPr kumimoji="0" lang="ko-KR" altLang="en-US" sz="900" kern="0" dirty="0">
                <a:solidFill>
                  <a:srgbClr val="FF0000"/>
                </a:solidFill>
                <a:latin typeface="나눔고딕" panose="020D0304000000000000" pitchFamily="50" charset="-127"/>
                <a:ea typeface="나눔스퀘어"/>
                <a:sym typeface="Wingdings" pitchFamily="2" charset="2"/>
              </a:endParaRPr>
            </a:p>
          </p:txBody>
        </p:sp>
        <p:sp>
          <p:nvSpPr>
            <p:cNvPr id="33" name="Text Box 44"/>
            <p:cNvSpPr txBox="1">
              <a:spLocks noChangeArrowheads="1"/>
            </p:cNvSpPr>
            <p:nvPr/>
          </p:nvSpPr>
          <p:spPr bwMode="auto">
            <a:xfrm>
              <a:off x="824752" y="3235192"/>
              <a:ext cx="5131057" cy="1705976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gradFill>
                <a:gsLst>
                  <a:gs pos="0">
                    <a:sysClr val="window" lastClr="FFFFFF">
                      <a:lumMod val="85000"/>
                    </a:sysClr>
                  </a:gs>
                  <a:gs pos="5000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</a:gsLst>
                <a:lin ang="5400000" scaled="0"/>
              </a:gradFill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70650" tIns="70650" rIns="70650" bIns="44853"/>
            <a:lstStyle/>
            <a:p>
              <a:pPr marL="84095" indent="-84095" defTabSz="897033" eaLnBrk="1" fontAlgn="auto" latinLnBrk="1" hangingPunct="1">
                <a:spcBef>
                  <a:spcPts val="0"/>
                </a:spcBef>
                <a:spcAft>
                  <a:spcPts val="294"/>
                </a:spcAft>
                <a:buClr>
                  <a:srgbClr val="A1A1A1"/>
                </a:buClr>
                <a:buSzPct val="100000"/>
                <a:buFont typeface="Arial" pitchFamily="34" charset="0"/>
                <a:buChar char="•"/>
                <a:defRPr/>
              </a:pPr>
              <a:endParaRPr kumimoji="0" lang="ko-KR" altLang="en-US" sz="900" kern="0" dirty="0">
                <a:solidFill>
                  <a:srgbClr val="FF0000"/>
                </a:solidFill>
                <a:latin typeface="나눔고딕" panose="020D0304000000000000" pitchFamily="50" charset="-127"/>
                <a:ea typeface="나눔스퀘어"/>
                <a:sym typeface="Wingdings" pitchFamily="2" charset="2"/>
              </a:endParaRPr>
            </a:p>
          </p:txBody>
        </p:sp>
        <p:sp>
          <p:nvSpPr>
            <p:cNvPr id="37" name="Text Box 44"/>
            <p:cNvSpPr txBox="1">
              <a:spLocks noChangeArrowheads="1"/>
            </p:cNvSpPr>
            <p:nvPr/>
          </p:nvSpPr>
          <p:spPr bwMode="auto">
            <a:xfrm>
              <a:off x="6102205" y="1400147"/>
              <a:ext cx="5131057" cy="1705976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gradFill>
                <a:gsLst>
                  <a:gs pos="0">
                    <a:sysClr val="window" lastClr="FFFFFF">
                      <a:lumMod val="85000"/>
                    </a:sysClr>
                  </a:gs>
                  <a:gs pos="5000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</a:gsLst>
                <a:lin ang="5400000" scaled="0"/>
              </a:gradFill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70650" tIns="70650" rIns="70650" bIns="44853"/>
            <a:lstStyle/>
            <a:p>
              <a:pPr marL="84095" indent="-84095" defTabSz="897033" eaLnBrk="1" fontAlgn="auto" latinLnBrk="1" hangingPunct="1">
                <a:spcBef>
                  <a:spcPts val="0"/>
                </a:spcBef>
                <a:spcAft>
                  <a:spcPts val="294"/>
                </a:spcAft>
                <a:buClr>
                  <a:srgbClr val="A1A1A1"/>
                </a:buClr>
                <a:buSzPct val="100000"/>
                <a:buFont typeface="Arial" pitchFamily="34" charset="0"/>
                <a:buChar char="•"/>
                <a:defRPr/>
              </a:pPr>
              <a:endParaRPr kumimoji="0" lang="ko-KR" altLang="en-US" sz="900" kern="0" dirty="0">
                <a:solidFill>
                  <a:srgbClr val="FF0000"/>
                </a:solidFill>
                <a:latin typeface="나눔고딕" panose="020D0304000000000000" pitchFamily="50" charset="-127"/>
                <a:ea typeface="나눔스퀘어"/>
                <a:sym typeface="Wingdings" pitchFamily="2" charset="2"/>
              </a:endParaRPr>
            </a:p>
          </p:txBody>
        </p:sp>
        <p:sp>
          <p:nvSpPr>
            <p:cNvPr id="38" name="Text Box 44"/>
            <p:cNvSpPr txBox="1">
              <a:spLocks noChangeArrowheads="1"/>
            </p:cNvSpPr>
            <p:nvPr/>
          </p:nvSpPr>
          <p:spPr bwMode="auto">
            <a:xfrm>
              <a:off x="6102205" y="3235192"/>
              <a:ext cx="5131057" cy="1705976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gradFill>
                <a:gsLst>
                  <a:gs pos="0">
                    <a:sysClr val="window" lastClr="FFFFFF">
                      <a:lumMod val="85000"/>
                    </a:sysClr>
                  </a:gs>
                  <a:gs pos="5000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</a:gsLst>
                <a:lin ang="5400000" scaled="0"/>
              </a:gradFill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70650" tIns="70650" rIns="70650" bIns="44853"/>
            <a:lstStyle/>
            <a:p>
              <a:pPr marL="84095" indent="-84095" defTabSz="897033" eaLnBrk="1" fontAlgn="auto" latinLnBrk="1" hangingPunct="1">
                <a:spcBef>
                  <a:spcPts val="0"/>
                </a:spcBef>
                <a:spcAft>
                  <a:spcPts val="294"/>
                </a:spcAft>
                <a:buClr>
                  <a:srgbClr val="A1A1A1"/>
                </a:buClr>
                <a:buSzPct val="100000"/>
                <a:buFont typeface="Arial" pitchFamily="34" charset="0"/>
                <a:buChar char="•"/>
                <a:defRPr/>
              </a:pPr>
              <a:endParaRPr kumimoji="0" lang="ko-KR" altLang="en-US" sz="900" kern="0" dirty="0">
                <a:solidFill>
                  <a:srgbClr val="FF0000"/>
                </a:solidFill>
                <a:latin typeface="나눔고딕" panose="020D0304000000000000" pitchFamily="50" charset="-127"/>
                <a:ea typeface="나눔스퀘어"/>
                <a:sym typeface="Wingdings" pitchFamily="2" charset="2"/>
              </a:endParaRPr>
            </a:p>
          </p:txBody>
        </p:sp>
        <p:sp>
          <p:nvSpPr>
            <p:cNvPr id="39" name="Text Placeholder 2"/>
            <p:cNvSpPr txBox="1">
              <a:spLocks/>
            </p:cNvSpPr>
            <p:nvPr/>
          </p:nvSpPr>
          <p:spPr bwMode="auto">
            <a:xfrm>
              <a:off x="1163638" y="1510677"/>
              <a:ext cx="4751387" cy="406400"/>
            </a:xfrm>
            <a:prstGeom prst="rect">
              <a:avLst/>
            </a:prstGeom>
          </p:spPr>
          <p:txBody>
            <a:bodyPr anchor="ctr"/>
            <a:lstStyle>
              <a:defPPr>
                <a:defRPr lang="ko-KR"/>
              </a:defPPr>
              <a:lvl1pPr marL="0" algn="ctr" defTabSz="914400" rtl="0" eaLnBrk="1" latinLnBrk="1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김인애 </a:t>
              </a:r>
              <a:r>
                <a:rPr kumimoji="0" lang="en-US" altLang="ko-KR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-</a:t>
              </a:r>
              <a:endParaRPr kumimoji="0"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endParaRPr>
            </a:p>
          </p:txBody>
        </p:sp>
        <p:sp>
          <p:nvSpPr>
            <p:cNvPr id="40" name="Text Placeholder 2"/>
            <p:cNvSpPr txBox="1">
              <a:spLocks/>
            </p:cNvSpPr>
            <p:nvPr/>
          </p:nvSpPr>
          <p:spPr bwMode="auto">
            <a:xfrm>
              <a:off x="1150938" y="1975814"/>
              <a:ext cx="4554537" cy="860425"/>
            </a:xfrm>
            <a:prstGeom prst="rect">
              <a:avLst/>
            </a:prstGeom>
          </p:spPr>
          <p:txBody>
            <a:bodyPr/>
            <a:lstStyle>
              <a:defPPr>
                <a:defRPr lang="ko-KR"/>
              </a:defPPr>
              <a:lvl1pPr marL="0" algn="ctr" defTabSz="914400" rtl="0" eaLnBrk="1" latinLnBrk="1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OTF Bold" pitchFamily="34" charset="-127"/>
                  <a:ea typeface="나눔스퀘어OTF Bold" pitchFamily="34" charset="-127"/>
                </a:rPr>
                <a:t>처음으로 </a:t>
              </a:r>
              <a:r>
                <a:rPr kumimoji="0" lang="ko-KR" altLang="en-US" sz="16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OTF Bold" pitchFamily="34" charset="-127"/>
                  <a:ea typeface="나눔스퀘어OTF Bold" pitchFamily="34" charset="-127"/>
                </a:rPr>
                <a:t>팀프로젝트가아닌</a:t>
              </a:r>
              <a:r>
                <a:rPr kumimoji="0"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OTF Bold" pitchFamily="34" charset="-127"/>
                  <a:ea typeface="나눔스퀘어OTF Bold" pitchFamily="34" charset="-127"/>
                </a:rPr>
                <a:t> 대규모 그룹프로젝트를 해봐서 신기했고</a:t>
              </a:r>
              <a:r>
                <a:rPr kumimoji="0" lang="en-US" altLang="ko-KR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OTF Bold" pitchFamily="34" charset="-127"/>
                  <a:ea typeface="나눔스퀘어OTF Bold" pitchFamily="34" charset="-127"/>
                </a:rPr>
                <a:t>, </a:t>
              </a:r>
              <a:r>
                <a:rPr kumimoji="0"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OTF Bold" pitchFamily="34" charset="-127"/>
                  <a:ea typeface="나눔스퀘어OTF Bold" pitchFamily="34" charset="-127"/>
                </a:rPr>
                <a:t>하면서 </a:t>
              </a:r>
              <a:r>
                <a:rPr kumimoji="0" lang="ko-KR" altLang="en-US" sz="16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OTF Bold" pitchFamily="34" charset="-127"/>
                  <a:ea typeface="나눔스퀘어OTF Bold" pitchFamily="34" charset="-127"/>
                </a:rPr>
                <a:t>개발공부에</a:t>
              </a:r>
              <a:r>
                <a:rPr kumimoji="0"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OTF Bold" pitchFamily="34" charset="-127"/>
                  <a:ea typeface="나눔스퀘어OTF Bold" pitchFamily="34" charset="-127"/>
                </a:rPr>
                <a:t>  많은 도움이 되었습니다</a:t>
              </a:r>
              <a:r>
                <a:rPr kumimoji="0" lang="en-US" altLang="ko-KR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OTF Bold" pitchFamily="34" charset="-127"/>
                  <a:ea typeface="나눔스퀘어OTF Bold" pitchFamily="34" charset="-127"/>
                </a:rPr>
                <a:t>. </a:t>
              </a:r>
            </a:p>
          </p:txBody>
        </p:sp>
        <p:cxnSp>
          <p:nvCxnSpPr>
            <p:cNvPr id="41" name="Straight Connector 8"/>
            <p:cNvCxnSpPr/>
            <p:nvPr/>
          </p:nvCxnSpPr>
          <p:spPr bwMode="auto">
            <a:xfrm>
              <a:off x="1216025" y="1975814"/>
              <a:ext cx="4418013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타원 41"/>
            <p:cNvSpPr/>
            <p:nvPr/>
          </p:nvSpPr>
          <p:spPr bwMode="auto">
            <a:xfrm>
              <a:off x="1047750" y="1647202"/>
              <a:ext cx="96838" cy="109537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/>
            </a:p>
          </p:txBody>
        </p:sp>
        <p:cxnSp>
          <p:nvCxnSpPr>
            <p:cNvPr id="45" name="Straight Connector 8"/>
            <p:cNvCxnSpPr/>
            <p:nvPr/>
          </p:nvCxnSpPr>
          <p:spPr bwMode="auto">
            <a:xfrm>
              <a:off x="6448425" y="2569539"/>
              <a:ext cx="4494213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 Placeholder 2"/>
            <p:cNvSpPr txBox="1">
              <a:spLocks/>
            </p:cNvSpPr>
            <p:nvPr/>
          </p:nvSpPr>
          <p:spPr bwMode="auto">
            <a:xfrm>
              <a:off x="6397625" y="1510677"/>
              <a:ext cx="4752975" cy="406400"/>
            </a:xfrm>
            <a:prstGeom prst="rect">
              <a:avLst/>
            </a:prstGeom>
          </p:spPr>
          <p:txBody>
            <a:bodyPr anchor="ctr"/>
            <a:lstStyle>
              <a:defPPr>
                <a:defRPr lang="ko-KR"/>
              </a:defPPr>
              <a:lvl1pPr marL="0" algn="ctr" defTabSz="914400" rtl="0" eaLnBrk="1" latinLnBrk="1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윤종윤 </a:t>
              </a:r>
              <a:r>
                <a:rPr kumimoji="0" lang="en-US" altLang="ko-KR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-</a:t>
              </a:r>
              <a:endParaRPr kumimoji="0"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endParaRPr>
            </a:p>
          </p:txBody>
        </p:sp>
        <p:sp>
          <p:nvSpPr>
            <p:cNvPr id="71" name="Text Placeholder 2"/>
            <p:cNvSpPr txBox="1">
              <a:spLocks/>
            </p:cNvSpPr>
            <p:nvPr/>
          </p:nvSpPr>
          <p:spPr bwMode="auto">
            <a:xfrm>
              <a:off x="6384925" y="1975814"/>
              <a:ext cx="4554538" cy="860425"/>
            </a:xfrm>
            <a:prstGeom prst="rect">
              <a:avLst/>
            </a:prstGeom>
          </p:spPr>
          <p:txBody>
            <a:bodyPr/>
            <a:lstStyle>
              <a:defPPr>
                <a:defRPr lang="ko-KR"/>
              </a:defPPr>
              <a:lvl1pPr marL="0" algn="ctr" defTabSz="914400" rtl="0" eaLnBrk="1" latinLnBrk="1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OTF Bold" pitchFamily="34" charset="-127"/>
                  <a:ea typeface="나눔스퀘어OTF Bold" pitchFamily="34" charset="-127"/>
                </a:rPr>
                <a:t>프로젝트를 </a:t>
              </a:r>
              <a:r>
                <a:rPr kumimoji="0" lang="ko-KR" altLang="en-US" sz="16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OTF Bold" pitchFamily="34" charset="-127"/>
                  <a:ea typeface="나눔스퀘어OTF Bold" pitchFamily="34" charset="-127"/>
                </a:rPr>
                <a:t>팀원끼리</a:t>
              </a:r>
              <a:r>
                <a:rPr kumimoji="0"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OTF Bold" pitchFamily="34" charset="-127"/>
                  <a:ea typeface="나눔스퀘어OTF Bold" pitchFamily="34" charset="-127"/>
                </a:rPr>
                <a:t> 소통하면서 다양한 설계도 해보고 개발 실력도 많이 쌓았습니다</a:t>
              </a:r>
              <a:r>
                <a:rPr kumimoji="0" lang="en-US" altLang="ko-KR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OTF Bold" pitchFamily="34" charset="-127"/>
                  <a:ea typeface="나눔스퀘어OTF Bold" pitchFamily="34" charset="-127"/>
                </a:rPr>
                <a:t>.</a:t>
              </a:r>
              <a:endParaRPr kumimoji="0"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endParaRPr>
            </a:p>
          </p:txBody>
        </p:sp>
        <p:cxnSp>
          <p:nvCxnSpPr>
            <p:cNvPr id="72" name="Straight Connector 8"/>
            <p:cNvCxnSpPr/>
            <p:nvPr/>
          </p:nvCxnSpPr>
          <p:spPr bwMode="auto">
            <a:xfrm>
              <a:off x="6450013" y="1975814"/>
              <a:ext cx="4418012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타원 72"/>
            <p:cNvSpPr/>
            <p:nvPr/>
          </p:nvSpPr>
          <p:spPr bwMode="auto">
            <a:xfrm>
              <a:off x="6310313" y="1647202"/>
              <a:ext cx="96837" cy="109537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/>
            </a:p>
          </p:txBody>
        </p:sp>
        <p:sp>
          <p:nvSpPr>
            <p:cNvPr id="77" name="Text Placeholder 2"/>
            <p:cNvSpPr txBox="1">
              <a:spLocks/>
            </p:cNvSpPr>
            <p:nvPr/>
          </p:nvSpPr>
          <p:spPr bwMode="auto">
            <a:xfrm>
              <a:off x="6397625" y="3349002"/>
              <a:ext cx="4752975" cy="406400"/>
            </a:xfrm>
            <a:prstGeom prst="rect">
              <a:avLst/>
            </a:prstGeom>
          </p:spPr>
          <p:txBody>
            <a:bodyPr anchor="ctr"/>
            <a:lstStyle>
              <a:defPPr>
                <a:defRPr lang="ko-KR"/>
              </a:defPPr>
              <a:lvl1pPr marL="0" algn="ctr" defTabSz="914400" rtl="0" eaLnBrk="1" latinLnBrk="1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2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이은실</a:t>
              </a:r>
              <a:r>
                <a:rPr kumimoji="0" lang="ko-KR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 </a:t>
              </a:r>
              <a:r>
                <a:rPr kumimoji="0" lang="en-US" altLang="ko-KR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-</a:t>
              </a:r>
              <a:endParaRPr kumimoji="0"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endParaRPr>
            </a:p>
          </p:txBody>
        </p:sp>
        <p:sp>
          <p:nvSpPr>
            <p:cNvPr id="78" name="Text Placeholder 2"/>
            <p:cNvSpPr txBox="1">
              <a:spLocks/>
            </p:cNvSpPr>
            <p:nvPr/>
          </p:nvSpPr>
          <p:spPr bwMode="auto">
            <a:xfrm>
              <a:off x="6384925" y="3828427"/>
              <a:ext cx="4554538" cy="509587"/>
            </a:xfrm>
            <a:prstGeom prst="rect">
              <a:avLst/>
            </a:prstGeom>
          </p:spPr>
          <p:txBody>
            <a:bodyPr/>
            <a:lstStyle>
              <a:defPPr>
                <a:defRPr lang="ko-KR"/>
              </a:defPPr>
              <a:lvl1pPr marL="0" algn="ctr" defTabSz="914400" rtl="0" eaLnBrk="1" latinLnBrk="1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OTF Bold" pitchFamily="34" charset="-127"/>
                  <a:ea typeface="나눔스퀘어OTF Bold" pitchFamily="34" charset="-127"/>
                </a:rPr>
                <a:t>프로젝트 발표 전에 취업이 되어 조금 아쉬웠지만</a:t>
              </a:r>
              <a:r>
                <a:rPr kumimoji="0" lang="en-US" altLang="ko-KR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OTF Bold" pitchFamily="34" charset="-127"/>
                  <a:ea typeface="나눔스퀘어OTF Bold" pitchFamily="34" charset="-127"/>
                </a:rPr>
                <a:t>, </a:t>
              </a:r>
              <a:r>
                <a:rPr kumimoji="0"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OTF Bold" pitchFamily="34" charset="-127"/>
                  <a:ea typeface="나눔스퀘어OTF Bold" pitchFamily="34" charset="-127"/>
                </a:rPr>
                <a:t>전체적으로 기획부터 개발까지 진행하여 취업하는데 굉장히 많은 도움이 되었습니다</a:t>
              </a:r>
              <a:r>
                <a:rPr kumimoji="0" lang="en-US" altLang="ko-KR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OTF Bold" pitchFamily="34" charset="-127"/>
                  <a:ea typeface="나눔스퀘어OTF Bold" pitchFamily="34" charset="-127"/>
                </a:rPr>
                <a:t>. </a:t>
              </a:r>
              <a:endParaRPr kumimoji="0"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endParaRPr>
            </a:p>
          </p:txBody>
        </p:sp>
        <p:cxnSp>
          <p:nvCxnSpPr>
            <p:cNvPr id="79" name="Straight Connector 8"/>
            <p:cNvCxnSpPr/>
            <p:nvPr/>
          </p:nvCxnSpPr>
          <p:spPr bwMode="auto">
            <a:xfrm>
              <a:off x="6450013" y="3814139"/>
              <a:ext cx="4418012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타원 79"/>
            <p:cNvSpPr/>
            <p:nvPr/>
          </p:nvSpPr>
          <p:spPr bwMode="auto">
            <a:xfrm>
              <a:off x="6310313" y="3485527"/>
              <a:ext cx="96837" cy="109537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/>
            </a:p>
          </p:txBody>
        </p:sp>
        <p:sp>
          <p:nvSpPr>
            <p:cNvPr id="81" name="Text Placeholder 2"/>
            <p:cNvSpPr txBox="1">
              <a:spLocks/>
            </p:cNvSpPr>
            <p:nvPr/>
          </p:nvSpPr>
          <p:spPr bwMode="auto">
            <a:xfrm>
              <a:off x="1174750" y="3349002"/>
              <a:ext cx="4752975" cy="406400"/>
            </a:xfrm>
            <a:prstGeom prst="rect">
              <a:avLst/>
            </a:prstGeom>
          </p:spPr>
          <p:txBody>
            <a:bodyPr anchor="ctr"/>
            <a:lstStyle>
              <a:defPPr>
                <a:defRPr lang="ko-KR"/>
              </a:defPPr>
              <a:lvl1pPr marL="0" algn="ctr" defTabSz="914400" rtl="0" eaLnBrk="1" latinLnBrk="1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이승원 </a:t>
              </a:r>
              <a:r>
                <a:rPr kumimoji="0" lang="en-US" altLang="ko-KR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– </a:t>
              </a:r>
              <a:endParaRPr kumimoji="0"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endParaRPr>
            </a:p>
          </p:txBody>
        </p:sp>
        <p:sp>
          <p:nvSpPr>
            <p:cNvPr id="82" name="Text Placeholder 2"/>
            <p:cNvSpPr txBox="1">
              <a:spLocks/>
            </p:cNvSpPr>
            <p:nvPr/>
          </p:nvSpPr>
          <p:spPr bwMode="auto">
            <a:xfrm>
              <a:off x="1152525" y="3828427"/>
              <a:ext cx="4700588" cy="509587"/>
            </a:xfrm>
            <a:prstGeom prst="rect">
              <a:avLst/>
            </a:prstGeom>
          </p:spPr>
          <p:txBody>
            <a:bodyPr/>
            <a:lstStyle>
              <a:defPPr>
                <a:defRPr lang="ko-KR"/>
              </a:defPPr>
              <a:lvl1pPr marL="0" algn="ctr" defTabSz="914400" rtl="0" eaLnBrk="1" latinLnBrk="1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OTF Bold" pitchFamily="34" charset="-127"/>
                  <a:ea typeface="나눔스퀘어OTF Bold" pitchFamily="34" charset="-127"/>
                </a:rPr>
                <a:t>프로젝트에 참여하면서 원하는 것을 구상하고</a:t>
              </a:r>
              <a:r>
                <a:rPr kumimoji="0" lang="en-US" altLang="ko-KR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OTF Bold" pitchFamily="34" charset="-127"/>
                  <a:ea typeface="나눔스퀘어OTF Bold" pitchFamily="34" charset="-127"/>
                </a:rPr>
                <a:t>, </a:t>
              </a:r>
              <a:r>
                <a:rPr kumimoji="0"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OTF Bold" pitchFamily="34" charset="-127"/>
                  <a:ea typeface="나눔스퀘어OTF Bold" pitchFamily="34" charset="-127"/>
                </a:rPr>
                <a:t>설계하고</a:t>
              </a:r>
              <a:r>
                <a:rPr kumimoji="0" lang="en-US" altLang="ko-KR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OTF Bold" pitchFamily="34" charset="-127"/>
                  <a:ea typeface="나눔스퀘어OTF Bold" pitchFamily="34" charset="-127"/>
                </a:rPr>
                <a:t>, </a:t>
              </a:r>
              <a:r>
                <a:rPr kumimoji="0"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OTF Bold" pitchFamily="34" charset="-127"/>
                  <a:ea typeface="나눔스퀘어OTF Bold" pitchFamily="34" charset="-127"/>
                </a:rPr>
                <a:t>개발하여 눈으로 확인할 수 있는 결과물까지 만들어 낼 수 있는 경험을 얻을 수 있다는 것이 제게 중요한 경험으로 남았습니다</a:t>
              </a:r>
              <a:r>
                <a:rPr kumimoji="0" lang="en-US" altLang="ko-KR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OTF Bold" pitchFamily="34" charset="-127"/>
                  <a:ea typeface="나눔스퀘어OTF Bold" pitchFamily="34" charset="-127"/>
                </a:rPr>
                <a:t>.</a:t>
              </a:r>
            </a:p>
          </p:txBody>
        </p:sp>
        <p:cxnSp>
          <p:nvCxnSpPr>
            <p:cNvPr id="83" name="Straight Connector 8"/>
            <p:cNvCxnSpPr/>
            <p:nvPr/>
          </p:nvCxnSpPr>
          <p:spPr bwMode="auto">
            <a:xfrm>
              <a:off x="1227138" y="3814139"/>
              <a:ext cx="4418012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타원 83"/>
            <p:cNvSpPr/>
            <p:nvPr/>
          </p:nvSpPr>
          <p:spPr bwMode="auto">
            <a:xfrm>
              <a:off x="1060450" y="3485527"/>
              <a:ext cx="95250" cy="109537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/>
            </a:p>
          </p:txBody>
        </p:sp>
        <p:sp>
          <p:nvSpPr>
            <p:cNvPr id="2" name="Text Box 44">
              <a:extLst>
                <a:ext uri="{FF2B5EF4-FFF2-40B4-BE49-F238E27FC236}">
                  <a16:creationId xmlns:a16="http://schemas.microsoft.com/office/drawing/2014/main" id="{E612D858-D066-7E59-1CF1-60DEF159384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93343" y="5070237"/>
              <a:ext cx="5131057" cy="1705976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gradFill>
                <a:gsLst>
                  <a:gs pos="0">
                    <a:sysClr val="window" lastClr="FFFFFF">
                      <a:lumMod val="85000"/>
                    </a:sysClr>
                  </a:gs>
                  <a:gs pos="5000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</a:gsLst>
                <a:lin ang="5400000" scaled="0"/>
              </a:gradFill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70650" tIns="70650" rIns="70650" bIns="44853"/>
            <a:lstStyle/>
            <a:p>
              <a:pPr marL="84095" indent="-84095" defTabSz="897033" eaLnBrk="1" fontAlgn="auto" latinLnBrk="1" hangingPunct="1">
                <a:spcBef>
                  <a:spcPts val="0"/>
                </a:spcBef>
                <a:spcAft>
                  <a:spcPts val="294"/>
                </a:spcAft>
                <a:buClr>
                  <a:srgbClr val="A1A1A1"/>
                </a:buClr>
                <a:buSzPct val="100000"/>
                <a:buFont typeface="Arial" pitchFamily="34" charset="0"/>
                <a:buChar char="•"/>
                <a:defRPr/>
              </a:pPr>
              <a:endParaRPr kumimoji="0" lang="ko-KR" altLang="en-US" sz="900" kern="0" dirty="0">
                <a:solidFill>
                  <a:srgbClr val="FF0000"/>
                </a:solidFill>
                <a:latin typeface="나눔고딕" panose="020D0304000000000000" pitchFamily="50" charset="-127"/>
                <a:ea typeface="나눔스퀘어"/>
                <a:sym typeface="Wingdings" pitchFamily="2" charset="2"/>
              </a:endParaRPr>
            </a:p>
          </p:txBody>
        </p:sp>
        <p:sp>
          <p:nvSpPr>
            <p:cNvPr id="3" name="Text Placeholder 2">
              <a:extLst>
                <a:ext uri="{FF2B5EF4-FFF2-40B4-BE49-F238E27FC236}">
                  <a16:creationId xmlns:a16="http://schemas.microsoft.com/office/drawing/2014/main" id="{E31580FB-35D6-570A-5C71-ABB654D2843F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6388763" y="5184047"/>
              <a:ext cx="4752975" cy="406400"/>
            </a:xfrm>
            <a:prstGeom prst="rect">
              <a:avLst/>
            </a:prstGeom>
          </p:spPr>
          <p:txBody>
            <a:bodyPr anchor="ctr"/>
            <a:lstStyle>
              <a:defPPr>
                <a:defRPr lang="ko-KR"/>
              </a:defPPr>
              <a:lvl1pPr marL="0" algn="ctr" defTabSz="914400" rtl="0" eaLnBrk="1" latinLnBrk="1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2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한정연</a:t>
              </a:r>
              <a:r>
                <a:rPr kumimoji="0" lang="ko-KR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 </a:t>
              </a:r>
              <a:r>
                <a:rPr kumimoji="0" lang="en-US" altLang="ko-KR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-</a:t>
              </a:r>
              <a:endParaRPr kumimoji="0"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endParaRPr>
            </a:p>
          </p:txBody>
        </p:sp>
        <p:sp>
          <p:nvSpPr>
            <p:cNvPr id="4" name="Text Placeholder 2">
              <a:extLst>
                <a:ext uri="{FF2B5EF4-FFF2-40B4-BE49-F238E27FC236}">
                  <a16:creationId xmlns:a16="http://schemas.microsoft.com/office/drawing/2014/main" id="{0911B4F5-B80D-AA83-21C3-4C77D99A9DA4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6376063" y="5663472"/>
              <a:ext cx="4554538" cy="509587"/>
            </a:xfrm>
            <a:prstGeom prst="rect">
              <a:avLst/>
            </a:prstGeom>
          </p:spPr>
          <p:txBody>
            <a:bodyPr/>
            <a:lstStyle>
              <a:defPPr>
                <a:defRPr lang="ko-KR"/>
              </a:defPPr>
              <a:lvl1pPr marL="0" algn="ctr" defTabSz="914400" rtl="0" eaLnBrk="1" latinLnBrk="1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OTF Bold" pitchFamily="34" charset="-127"/>
                  <a:ea typeface="나눔스퀘어OTF Bold" pitchFamily="34" charset="-127"/>
                </a:rPr>
                <a:t>프로젝트 발표 전에 취업이 되어 조금 아쉬웠지만</a:t>
              </a:r>
              <a:r>
                <a:rPr kumimoji="0" lang="en-US" altLang="ko-KR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OTF Bold" pitchFamily="34" charset="-127"/>
                  <a:ea typeface="나눔스퀘어OTF Bold" pitchFamily="34" charset="-127"/>
                </a:rPr>
                <a:t>, </a:t>
              </a:r>
              <a:r>
                <a:rPr kumimoji="0"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OTF Bold" pitchFamily="34" charset="-127"/>
                  <a:ea typeface="나눔스퀘어OTF Bold" pitchFamily="34" charset="-127"/>
                </a:rPr>
                <a:t>전체적으로 기획부터 개발까지 진행하여 취업하는데 굉장히 많은 도움이 되었습니다</a:t>
              </a:r>
              <a:r>
                <a:rPr kumimoji="0" lang="en-US" altLang="ko-KR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OTF Bold" pitchFamily="34" charset="-127"/>
                  <a:ea typeface="나눔스퀘어OTF Bold" pitchFamily="34" charset="-127"/>
                </a:rPr>
                <a:t>. </a:t>
              </a:r>
              <a:endParaRPr kumimoji="0"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endParaRPr>
            </a:p>
          </p:txBody>
        </p:sp>
        <p:cxnSp>
          <p:nvCxnSpPr>
            <p:cNvPr id="5" name="Straight Connector 8">
              <a:extLst>
                <a:ext uri="{FF2B5EF4-FFF2-40B4-BE49-F238E27FC236}">
                  <a16:creationId xmlns:a16="http://schemas.microsoft.com/office/drawing/2014/main" id="{8A53436B-5107-CF21-DD84-E6396573F52E}"/>
                </a:ext>
              </a:extLst>
            </p:cNvPr>
            <p:cNvCxnSpPr/>
            <p:nvPr/>
          </p:nvCxnSpPr>
          <p:spPr bwMode="auto">
            <a:xfrm>
              <a:off x="6441151" y="5649184"/>
              <a:ext cx="4418012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B2CA8D46-E3C7-6293-9773-19EEC9CC0B47}"/>
                </a:ext>
              </a:extLst>
            </p:cNvPr>
            <p:cNvSpPr/>
            <p:nvPr/>
          </p:nvSpPr>
          <p:spPr bwMode="auto">
            <a:xfrm>
              <a:off x="6301451" y="5320572"/>
              <a:ext cx="96837" cy="109537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/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763"/>
            <a:ext cx="10271125" cy="685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8434" y="0"/>
            <a:ext cx="12226926" cy="6858000"/>
          </a:xfrm>
          <a:prstGeom prst="rect">
            <a:avLst/>
          </a:prstGeom>
          <a:gradFill>
            <a:gsLst>
              <a:gs pos="49000">
                <a:schemeClr val="tx1">
                  <a:lumMod val="50000"/>
                  <a:lumOff val="50000"/>
                </a:schemeClr>
              </a:gs>
              <a:gs pos="0">
                <a:schemeClr val="bg1">
                  <a:lumMod val="50000"/>
                  <a:alpha val="70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dirty="0"/>
              <a:t>5</a:t>
            </a:r>
            <a:endParaRPr kumimoji="0" lang="ko-KR" altLang="en-US" dirty="0"/>
          </a:p>
        </p:txBody>
      </p:sp>
      <p:sp>
        <p:nvSpPr>
          <p:cNvPr id="12" name="타원 11"/>
          <p:cNvSpPr>
            <a:spLocks/>
          </p:cNvSpPr>
          <p:nvPr/>
        </p:nvSpPr>
        <p:spPr>
          <a:xfrm>
            <a:off x="3214688" y="549275"/>
            <a:ext cx="5761037" cy="57594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grpSp>
        <p:nvGrpSpPr>
          <p:cNvPr id="33799" name="그룹 13"/>
          <p:cNvGrpSpPr>
            <a:grpSpLocks/>
          </p:cNvGrpSpPr>
          <p:nvPr/>
        </p:nvGrpSpPr>
        <p:grpSpPr bwMode="auto">
          <a:xfrm>
            <a:off x="4083050" y="2433638"/>
            <a:ext cx="4024313" cy="1282700"/>
            <a:chOff x="4364108" y="2676466"/>
            <a:chExt cx="3408402" cy="1088876"/>
          </a:xfrm>
        </p:grpSpPr>
        <p:cxnSp>
          <p:nvCxnSpPr>
            <p:cNvPr id="11" name="Straight Connector 8"/>
            <p:cNvCxnSpPr/>
            <p:nvPr/>
          </p:nvCxnSpPr>
          <p:spPr bwMode="auto">
            <a:xfrm>
              <a:off x="4727133" y="3765342"/>
              <a:ext cx="2749579" cy="0"/>
            </a:xfrm>
            <a:prstGeom prst="line">
              <a:avLst/>
            </a:prstGeom>
            <a:ln w="3175">
              <a:solidFill>
                <a:schemeClr val="tx1">
                  <a:lumMod val="85000"/>
                  <a:lumOff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 bwMode="auto">
            <a:xfrm>
              <a:off x="4364108" y="2676466"/>
              <a:ext cx="3408402" cy="86247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6000" spc="-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감사합니다</a:t>
              </a:r>
              <a:r>
                <a:rPr kumimoji="0" lang="en-US" altLang="ko-KR" sz="6000" spc="-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.</a:t>
              </a:r>
            </a:p>
          </p:txBody>
        </p:sp>
      </p:grpSp>
      <p:pic>
        <p:nvPicPr>
          <p:cNvPr id="33800" name="그림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6263" y="4468813"/>
            <a:ext cx="3416300" cy="2379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71488" y="765175"/>
            <a:ext cx="2814637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개요</a:t>
            </a:r>
          </a:p>
        </p:txBody>
      </p:sp>
      <p:sp>
        <p:nvSpPr>
          <p:cNvPr id="46" name="Text Box 44"/>
          <p:cNvSpPr txBox="1">
            <a:spLocks noChangeArrowheads="1"/>
          </p:cNvSpPr>
          <p:nvPr/>
        </p:nvSpPr>
        <p:spPr bwMode="auto">
          <a:xfrm>
            <a:off x="935683" y="2813994"/>
            <a:ext cx="4766592" cy="3567334"/>
          </a:xfrm>
          <a:prstGeom prst="rect">
            <a:avLst/>
          </a:prstGeom>
          <a:solidFill>
            <a:schemeClr val="bg1"/>
          </a:solidFill>
          <a:ln w="12700" cap="flat" cmpd="sng" algn="ctr">
            <a:gradFill>
              <a:gsLst>
                <a:gs pos="0">
                  <a:sysClr val="window" lastClr="FFFFFF">
                    <a:lumMod val="85000"/>
                  </a:sysClr>
                </a:gs>
                <a:gs pos="50000">
                  <a:sysClr val="window" lastClr="FFFFFF"/>
                </a:gs>
                <a:gs pos="100000">
                  <a:sysClr val="window" lastClr="FFFFFF">
                    <a:lumMod val="85000"/>
                  </a:sysClr>
                </a:gs>
              </a:gsLst>
              <a:lin ang="5400000" scaled="0"/>
            </a:gra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70650" tIns="70650" rIns="70650" bIns="44853"/>
          <a:lstStyle/>
          <a:p>
            <a:pPr marL="84095" indent="-84095" defTabSz="897033" eaLnBrk="1" fontAlgn="auto" latinLnBrk="1" hangingPunct="1">
              <a:spcBef>
                <a:spcPts val="0"/>
              </a:spcBef>
              <a:spcAft>
                <a:spcPts val="294"/>
              </a:spcAft>
              <a:buClr>
                <a:srgbClr val="A1A1A1"/>
              </a:buClr>
              <a:buSzPct val="100000"/>
              <a:buFont typeface="Arial" pitchFamily="34" charset="0"/>
              <a:buChar char="•"/>
              <a:defRPr/>
            </a:pPr>
            <a:endParaRPr kumimoji="0" lang="ko-KR" altLang="en-US" sz="883" kern="0" dirty="0">
              <a:solidFill>
                <a:srgbClr val="FF0000"/>
              </a:solidFill>
              <a:latin typeface="나눔고딕" panose="020D0304000000000000" pitchFamily="50" charset="-127"/>
              <a:ea typeface="나눔스퀘어"/>
              <a:sym typeface="Wingdings" pitchFamily="2" charset="2"/>
            </a:endParaRPr>
          </a:p>
        </p:txBody>
      </p:sp>
      <p:sp>
        <p:nvSpPr>
          <p:cNvPr id="47" name="모서리가 둥근 직사각형 46"/>
          <p:cNvSpPr/>
          <p:nvPr/>
        </p:nvSpPr>
        <p:spPr>
          <a:xfrm>
            <a:off x="887413" y="2390775"/>
            <a:ext cx="2165350" cy="31908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00000">
                <a:schemeClr val="bg1">
                  <a:lumMod val="50000"/>
                </a:schemeClr>
              </a:gs>
              <a:gs pos="50000">
                <a:schemeClr val="tx1"/>
              </a:gs>
              <a:gs pos="0">
                <a:schemeClr val="bg1">
                  <a:lumMod val="65000"/>
                </a:schemeClr>
              </a:gs>
            </a:gsLst>
            <a:lin ang="0" scaled="1"/>
            <a:tileRect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600" dirty="0">
                <a:solidFill>
                  <a:schemeClr val="bg1"/>
                </a:solidFill>
                <a:latin typeface="나눔스퀘어OTF ExtraBold" pitchFamily="34" charset="-127"/>
                <a:ea typeface="나눔스퀘어OTF ExtraBold" pitchFamily="34" charset="-127"/>
              </a:rPr>
              <a:t>MES</a:t>
            </a:r>
            <a:r>
              <a:rPr kumimoji="0" lang="ko-KR" altLang="en-US" sz="1600" dirty="0">
                <a:solidFill>
                  <a:schemeClr val="bg1"/>
                </a:solidFill>
                <a:latin typeface="나눔스퀘어OTF ExtraBold" pitchFamily="34" charset="-127"/>
                <a:ea typeface="나눔스퀘어OTF ExtraBold" pitchFamily="34" charset="-127"/>
              </a:rPr>
              <a:t>이란 </a:t>
            </a:r>
          </a:p>
        </p:txBody>
      </p:sp>
      <p:sp>
        <p:nvSpPr>
          <p:cNvPr id="7176" name="직사각형 10"/>
          <p:cNvSpPr>
            <a:spLocks noChangeArrowheads="1"/>
          </p:cNvSpPr>
          <p:nvPr/>
        </p:nvSpPr>
        <p:spPr bwMode="auto">
          <a:xfrm>
            <a:off x="1127125" y="3071813"/>
            <a:ext cx="4575175" cy="21019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just" eaLnBrk="1" hangingPunct="1">
              <a:lnSpc>
                <a:spcPct val="2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kumimoji="0" lang="en-US" altLang="ko-KR" sz="1700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Manufacturing Execution System</a:t>
            </a:r>
            <a:r>
              <a:rPr kumimoji="0" lang="ko-KR" altLang="en-US" sz="1700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의 약자</a:t>
            </a:r>
            <a:r>
              <a:rPr kumimoji="0" lang="ko-KR" altLang="en-US" sz="17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로 기업의 생산 현장에서 작업 일정</a:t>
            </a:r>
            <a:r>
              <a:rPr kumimoji="0" lang="en-US" altLang="ko-KR" sz="17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kumimoji="0" lang="ko-KR" altLang="en-US" sz="17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작업 지시</a:t>
            </a:r>
            <a:r>
              <a:rPr kumimoji="0" lang="en-US" altLang="ko-KR" sz="17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kumimoji="0" lang="ko-KR" altLang="en-US" sz="17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품질 관리</a:t>
            </a:r>
            <a:r>
              <a:rPr kumimoji="0" lang="en-US" altLang="ko-KR" sz="17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kumimoji="0" lang="ko-KR" altLang="en-US" sz="17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작업 실적 집계 등 제반 활동을 지원하기 위한 관리 시스템</a:t>
            </a:r>
            <a:endParaRPr kumimoji="0" lang="en-US" altLang="ko-KR" sz="17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grpSp>
        <p:nvGrpSpPr>
          <p:cNvPr id="7177" name="그룹 13"/>
          <p:cNvGrpSpPr>
            <a:grpSpLocks/>
          </p:cNvGrpSpPr>
          <p:nvPr/>
        </p:nvGrpSpPr>
        <p:grpSpPr bwMode="auto">
          <a:xfrm rot="5400000">
            <a:off x="8022431" y="-3548856"/>
            <a:ext cx="369888" cy="7969250"/>
            <a:chOff x="11783838" y="678528"/>
            <a:chExt cx="370105" cy="5198744"/>
          </a:xfrm>
        </p:grpSpPr>
        <p:sp>
          <p:nvSpPr>
            <p:cNvPr id="59" name="양쪽 모서리가 둥근 사각형 58"/>
            <p:cNvSpPr/>
            <p:nvPr/>
          </p:nvSpPr>
          <p:spPr>
            <a:xfrm rot="16200000" flipH="1">
              <a:off x="11537043" y="5260372"/>
              <a:ext cx="863696" cy="370105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개요</a:t>
              </a:r>
            </a:p>
          </p:txBody>
        </p:sp>
        <p:sp>
          <p:nvSpPr>
            <p:cNvPr id="60" name="양쪽 모서리가 둥근 사각형 59"/>
            <p:cNvSpPr/>
            <p:nvPr/>
          </p:nvSpPr>
          <p:spPr>
            <a:xfrm rot="16200000" flipH="1">
              <a:off x="11536007" y="4541660"/>
              <a:ext cx="865767" cy="3701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61" name="양쪽 모서리가 둥근 사각형 60"/>
            <p:cNvSpPr/>
            <p:nvPr/>
          </p:nvSpPr>
          <p:spPr>
            <a:xfrm rot="16200000" flipH="1">
              <a:off x="11537043" y="3822950"/>
              <a:ext cx="863696" cy="3701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62" name="양쪽 모서리가 둥근 사각형 61"/>
            <p:cNvSpPr/>
            <p:nvPr/>
          </p:nvSpPr>
          <p:spPr>
            <a:xfrm rot="16200000" flipH="1">
              <a:off x="11537043" y="3120809"/>
              <a:ext cx="863696" cy="3701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63" name="양쪽 모서리가 둥근 사각형 62"/>
            <p:cNvSpPr/>
            <p:nvPr/>
          </p:nvSpPr>
          <p:spPr>
            <a:xfrm rot="16200000" flipH="1">
              <a:off x="11535489" y="2433684"/>
              <a:ext cx="866803" cy="3701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내용</a:t>
              </a:r>
            </a:p>
          </p:txBody>
        </p:sp>
        <p:sp>
          <p:nvSpPr>
            <p:cNvPr id="64" name="양쪽 모서리가 둥근 사각형 63"/>
            <p:cNvSpPr/>
            <p:nvPr/>
          </p:nvSpPr>
          <p:spPr>
            <a:xfrm rot="16200000" flipH="1">
              <a:off x="11537043" y="1666818"/>
              <a:ext cx="863696" cy="3701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  <p:sp>
          <p:nvSpPr>
            <p:cNvPr id="65" name="양쪽 모서리가 둥근 사각형 64"/>
            <p:cNvSpPr/>
            <p:nvPr/>
          </p:nvSpPr>
          <p:spPr>
            <a:xfrm rot="16200000" flipH="1">
              <a:off x="11537043" y="925323"/>
              <a:ext cx="863696" cy="3701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소감</a:t>
              </a:r>
            </a:p>
          </p:txBody>
        </p:sp>
      </p:grpSp>
      <p:grpSp>
        <p:nvGrpSpPr>
          <p:cNvPr id="7182" name="그룹 29"/>
          <p:cNvGrpSpPr>
            <a:grpSpLocks/>
          </p:cNvGrpSpPr>
          <p:nvPr/>
        </p:nvGrpSpPr>
        <p:grpSpPr bwMode="auto">
          <a:xfrm>
            <a:off x="6764338" y="3101975"/>
            <a:ext cx="1285875" cy="1216025"/>
            <a:chOff x="8402638" y="1579563"/>
            <a:chExt cx="1566862" cy="1482319"/>
          </a:xfrm>
        </p:grpSpPr>
        <p:sp>
          <p:nvSpPr>
            <p:cNvPr id="21" name="타원 20"/>
            <p:cNvSpPr/>
            <p:nvPr/>
          </p:nvSpPr>
          <p:spPr bwMode="auto">
            <a:xfrm>
              <a:off x="8456801" y="1579563"/>
              <a:ext cx="1454667" cy="148231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dirty="0"/>
            </a:p>
          </p:txBody>
        </p:sp>
        <p:sp>
          <p:nvSpPr>
            <p:cNvPr id="22" name="직사각형 21"/>
            <p:cNvSpPr/>
            <p:nvPr/>
          </p:nvSpPr>
          <p:spPr bwMode="auto">
            <a:xfrm>
              <a:off x="8746961" y="1844678"/>
              <a:ext cx="932380" cy="41218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600" spc="-150" dirty="0">
                  <a:latin typeface="나눔스퀘어OTF ExtraBold" pitchFamily="34" charset="-127"/>
                  <a:ea typeface="나눔스퀘어OTF ExtraBold" pitchFamily="34" charset="-127"/>
                </a:rPr>
                <a:t>point.1</a:t>
              </a:r>
              <a:endParaRPr kumimoji="0" lang="ko-KR" altLang="en-US" sz="1600" spc="-150" dirty="0">
                <a:latin typeface="나눔스퀘어OTF ExtraBold" pitchFamily="34" charset="-127"/>
                <a:ea typeface="나눔스퀘어OTF ExtraBold" pitchFamily="34" charset="-127"/>
              </a:endParaRPr>
            </a:p>
          </p:txBody>
        </p:sp>
        <p:cxnSp>
          <p:nvCxnSpPr>
            <p:cNvPr id="23" name="Straight Connector 8"/>
            <p:cNvCxnSpPr/>
            <p:nvPr/>
          </p:nvCxnSpPr>
          <p:spPr bwMode="auto">
            <a:xfrm>
              <a:off x="8690863" y="2278150"/>
              <a:ext cx="1003953" cy="0"/>
            </a:xfrm>
            <a:prstGeom prst="line">
              <a:avLst/>
            </a:prstGeom>
            <a:ln w="3175">
              <a:solidFill>
                <a:schemeClr val="tx1">
                  <a:lumMod val="85000"/>
                  <a:lumOff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직사각형 23"/>
            <p:cNvSpPr/>
            <p:nvPr/>
          </p:nvSpPr>
          <p:spPr bwMode="auto">
            <a:xfrm>
              <a:off x="8402638" y="2241533"/>
              <a:ext cx="1566862" cy="76911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ctr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400" spc="-1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물품 및 데이터</a:t>
              </a:r>
              <a:endParaRPr kumimoji="0" lang="en-US" altLang="ko-KR" sz="1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endParaRPr>
            </a:p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400" spc="-1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관리</a:t>
              </a:r>
            </a:p>
          </p:txBody>
        </p:sp>
      </p:grpSp>
      <p:grpSp>
        <p:nvGrpSpPr>
          <p:cNvPr id="7183" name="그룹 30"/>
          <p:cNvGrpSpPr>
            <a:grpSpLocks/>
          </p:cNvGrpSpPr>
          <p:nvPr/>
        </p:nvGrpSpPr>
        <p:grpSpPr bwMode="auto">
          <a:xfrm>
            <a:off x="9567863" y="3101975"/>
            <a:ext cx="1287462" cy="1216025"/>
            <a:chOff x="8402638" y="1579563"/>
            <a:chExt cx="1566862" cy="1482319"/>
          </a:xfrm>
        </p:grpSpPr>
        <p:sp>
          <p:nvSpPr>
            <p:cNvPr id="26" name="타원 25"/>
            <p:cNvSpPr/>
            <p:nvPr/>
          </p:nvSpPr>
          <p:spPr bwMode="auto">
            <a:xfrm>
              <a:off x="8456734" y="1579563"/>
              <a:ext cx="1454805" cy="148231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dirty="0"/>
            </a:p>
          </p:txBody>
        </p:sp>
        <p:sp>
          <p:nvSpPr>
            <p:cNvPr id="27" name="직사각형 26"/>
            <p:cNvSpPr/>
            <p:nvPr/>
          </p:nvSpPr>
          <p:spPr bwMode="auto">
            <a:xfrm>
              <a:off x="8746536" y="1844678"/>
              <a:ext cx="933162" cy="41218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600" spc="-150" dirty="0">
                  <a:latin typeface="나눔스퀘어OTF ExtraBold" pitchFamily="34" charset="-127"/>
                  <a:ea typeface="나눔스퀘어OTF ExtraBold" pitchFamily="34" charset="-127"/>
                </a:rPr>
                <a:t>point.2</a:t>
              </a:r>
              <a:endParaRPr kumimoji="0" lang="ko-KR" altLang="en-US" sz="1600" spc="-150" dirty="0">
                <a:latin typeface="나눔스퀘어OTF ExtraBold" pitchFamily="34" charset="-127"/>
                <a:ea typeface="나눔스퀘어OTF ExtraBold" pitchFamily="34" charset="-127"/>
              </a:endParaRPr>
            </a:p>
          </p:txBody>
        </p:sp>
        <p:cxnSp>
          <p:nvCxnSpPr>
            <p:cNvPr id="28" name="Straight Connector 8"/>
            <p:cNvCxnSpPr/>
            <p:nvPr/>
          </p:nvCxnSpPr>
          <p:spPr bwMode="auto">
            <a:xfrm>
              <a:off x="8690507" y="2278150"/>
              <a:ext cx="1004647" cy="0"/>
            </a:xfrm>
            <a:prstGeom prst="line">
              <a:avLst/>
            </a:prstGeom>
            <a:ln w="3175">
              <a:solidFill>
                <a:schemeClr val="tx1">
                  <a:lumMod val="85000"/>
                  <a:lumOff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직사각형 28"/>
            <p:cNvSpPr/>
            <p:nvPr/>
          </p:nvSpPr>
          <p:spPr bwMode="auto">
            <a:xfrm>
              <a:off x="8402638" y="2316853"/>
              <a:ext cx="1566862" cy="718385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400" spc="-1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생산 계획</a:t>
              </a:r>
              <a:endParaRPr kumimoji="0" lang="en-US" altLang="ko-KR" sz="1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endParaRPr>
            </a:p>
            <a:p>
              <a:pPr algn="ctr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400" spc="-1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및  지시</a:t>
              </a:r>
            </a:p>
          </p:txBody>
        </p:sp>
      </p:grpSp>
      <p:grpSp>
        <p:nvGrpSpPr>
          <p:cNvPr id="7184" name="그룹 35"/>
          <p:cNvGrpSpPr>
            <a:grpSpLocks/>
          </p:cNvGrpSpPr>
          <p:nvPr/>
        </p:nvGrpSpPr>
        <p:grpSpPr bwMode="auto">
          <a:xfrm>
            <a:off x="6757988" y="4968875"/>
            <a:ext cx="1287462" cy="1216025"/>
            <a:chOff x="8402638" y="1579563"/>
            <a:chExt cx="1566862" cy="1482319"/>
          </a:xfrm>
        </p:grpSpPr>
        <p:sp>
          <p:nvSpPr>
            <p:cNvPr id="31" name="타원 30"/>
            <p:cNvSpPr/>
            <p:nvPr/>
          </p:nvSpPr>
          <p:spPr bwMode="auto">
            <a:xfrm>
              <a:off x="8456734" y="1579563"/>
              <a:ext cx="1454805" cy="148231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dirty="0"/>
            </a:p>
          </p:txBody>
        </p:sp>
        <p:sp>
          <p:nvSpPr>
            <p:cNvPr id="32" name="직사각형 31"/>
            <p:cNvSpPr/>
            <p:nvPr/>
          </p:nvSpPr>
          <p:spPr bwMode="auto">
            <a:xfrm>
              <a:off x="8746536" y="1844678"/>
              <a:ext cx="933162" cy="41218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600" spc="-150" dirty="0">
                  <a:latin typeface="나눔스퀘어OTF ExtraBold" pitchFamily="34" charset="-127"/>
                  <a:ea typeface="나눔스퀘어OTF ExtraBold" pitchFamily="34" charset="-127"/>
                </a:rPr>
                <a:t>point.3</a:t>
              </a:r>
              <a:endParaRPr kumimoji="0" lang="ko-KR" altLang="en-US" sz="1600" spc="-150" dirty="0">
                <a:latin typeface="나눔스퀘어OTF ExtraBold" pitchFamily="34" charset="-127"/>
                <a:ea typeface="나눔스퀘어OTF ExtraBold" pitchFamily="34" charset="-127"/>
              </a:endParaRPr>
            </a:p>
          </p:txBody>
        </p:sp>
        <p:cxnSp>
          <p:nvCxnSpPr>
            <p:cNvPr id="33" name="Straight Connector 8"/>
            <p:cNvCxnSpPr/>
            <p:nvPr/>
          </p:nvCxnSpPr>
          <p:spPr bwMode="auto">
            <a:xfrm>
              <a:off x="8690507" y="2278150"/>
              <a:ext cx="1004647" cy="0"/>
            </a:xfrm>
            <a:prstGeom prst="line">
              <a:avLst/>
            </a:prstGeom>
            <a:ln w="3175">
              <a:solidFill>
                <a:schemeClr val="tx1">
                  <a:lumMod val="85000"/>
                  <a:lumOff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직사각형 33"/>
            <p:cNvSpPr/>
            <p:nvPr/>
          </p:nvSpPr>
          <p:spPr bwMode="auto">
            <a:xfrm>
              <a:off x="8402638" y="2316853"/>
              <a:ext cx="1566862" cy="468304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ctr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400" spc="-1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현장 운영</a:t>
              </a:r>
            </a:p>
          </p:txBody>
        </p:sp>
      </p:grpSp>
      <p:grpSp>
        <p:nvGrpSpPr>
          <p:cNvPr id="7185" name="그룹 40"/>
          <p:cNvGrpSpPr>
            <a:grpSpLocks/>
          </p:cNvGrpSpPr>
          <p:nvPr/>
        </p:nvGrpSpPr>
        <p:grpSpPr bwMode="auto">
          <a:xfrm>
            <a:off x="9567863" y="4968875"/>
            <a:ext cx="1287462" cy="1216025"/>
            <a:chOff x="8402638" y="1579563"/>
            <a:chExt cx="1566862" cy="1482319"/>
          </a:xfrm>
        </p:grpSpPr>
        <p:sp>
          <p:nvSpPr>
            <p:cNvPr id="36" name="타원 35"/>
            <p:cNvSpPr/>
            <p:nvPr/>
          </p:nvSpPr>
          <p:spPr bwMode="auto">
            <a:xfrm>
              <a:off x="8456734" y="1579563"/>
              <a:ext cx="1454805" cy="148231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dirty="0"/>
            </a:p>
          </p:txBody>
        </p:sp>
        <p:sp>
          <p:nvSpPr>
            <p:cNvPr id="37" name="직사각형 36"/>
            <p:cNvSpPr/>
            <p:nvPr/>
          </p:nvSpPr>
          <p:spPr bwMode="auto">
            <a:xfrm>
              <a:off x="8746536" y="1844678"/>
              <a:ext cx="933162" cy="41218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600" spc="-150" dirty="0">
                  <a:latin typeface="나눔스퀘어OTF ExtraBold" pitchFamily="34" charset="-127"/>
                  <a:ea typeface="나눔스퀘어OTF ExtraBold" pitchFamily="34" charset="-127"/>
                </a:rPr>
                <a:t>point.4</a:t>
              </a:r>
              <a:endParaRPr kumimoji="0" lang="ko-KR" altLang="en-US" sz="1600" spc="-150" dirty="0">
                <a:latin typeface="나눔스퀘어OTF ExtraBold" pitchFamily="34" charset="-127"/>
                <a:ea typeface="나눔스퀘어OTF ExtraBold" pitchFamily="34" charset="-127"/>
              </a:endParaRPr>
            </a:p>
          </p:txBody>
        </p:sp>
        <p:cxnSp>
          <p:nvCxnSpPr>
            <p:cNvPr id="38" name="Straight Connector 8"/>
            <p:cNvCxnSpPr/>
            <p:nvPr/>
          </p:nvCxnSpPr>
          <p:spPr bwMode="auto">
            <a:xfrm>
              <a:off x="8690507" y="2278150"/>
              <a:ext cx="1004647" cy="0"/>
            </a:xfrm>
            <a:prstGeom prst="line">
              <a:avLst/>
            </a:prstGeom>
            <a:ln w="3175">
              <a:solidFill>
                <a:schemeClr val="tx1">
                  <a:lumMod val="85000"/>
                  <a:lumOff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직사각형 38"/>
            <p:cNvSpPr/>
            <p:nvPr/>
          </p:nvSpPr>
          <p:spPr bwMode="auto">
            <a:xfrm>
              <a:off x="8402638" y="2316853"/>
              <a:ext cx="1566862" cy="468304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ctr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400" spc="-1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분석 및 통계</a:t>
              </a:r>
            </a:p>
          </p:txBody>
        </p:sp>
      </p:grpSp>
      <p:sp>
        <p:nvSpPr>
          <p:cNvPr id="7186" name="Text Placeholder 2"/>
          <p:cNvSpPr txBox="1">
            <a:spLocks/>
          </p:cNvSpPr>
          <p:nvPr/>
        </p:nvSpPr>
        <p:spPr bwMode="auto">
          <a:xfrm>
            <a:off x="548542" y="1581944"/>
            <a:ext cx="10256837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ko-KR" altLang="en-US" sz="20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제조현장 중심의 생산관리</a:t>
            </a:r>
            <a:r>
              <a:rPr kumimoji="0" lang="en-US" altLang="ko-KR" sz="20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, </a:t>
            </a:r>
            <a:r>
              <a:rPr kumimoji="0" lang="ko-KR" altLang="en-US" sz="20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분석관리</a:t>
            </a:r>
            <a:r>
              <a:rPr kumimoji="0" lang="en-US" altLang="ko-KR" sz="20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, </a:t>
            </a:r>
            <a:r>
              <a:rPr kumimoji="0" lang="ko-KR" altLang="en-US" sz="20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작업장관리</a:t>
            </a:r>
            <a:r>
              <a:rPr kumimoji="0" lang="en-US" altLang="ko-KR" sz="20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, </a:t>
            </a:r>
            <a:r>
              <a:rPr kumimoji="0" lang="ko-KR" altLang="en-US" sz="20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현장운영 및 자동화 등 생산활동 저변의 손실을 최소화 함으로써 공장운영 최적화를 지원하는 시스템</a:t>
            </a:r>
            <a:endParaRPr kumimoji="0" lang="en-US" altLang="ko-KR" sz="2000" dirty="0">
              <a:solidFill>
                <a:schemeClr val="tx2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3662363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참여인원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183F5290-76DB-B233-F034-37514739F6E1}"/>
              </a:ext>
            </a:extLst>
          </p:cNvPr>
          <p:cNvGrpSpPr/>
          <p:nvPr/>
        </p:nvGrpSpPr>
        <p:grpSpPr>
          <a:xfrm>
            <a:off x="103404" y="2102428"/>
            <a:ext cx="4003675" cy="1419225"/>
            <a:chOff x="1846263" y="2478088"/>
            <a:chExt cx="4003675" cy="1419225"/>
          </a:xfrm>
        </p:grpSpPr>
        <p:sp>
          <p:nvSpPr>
            <p:cNvPr id="77" name="직사각형 76"/>
            <p:cNvSpPr/>
            <p:nvPr/>
          </p:nvSpPr>
          <p:spPr>
            <a:xfrm>
              <a:off x="1846263" y="2478088"/>
              <a:ext cx="1597025" cy="14192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dirty="0"/>
            </a:p>
          </p:txBody>
        </p:sp>
        <p:sp>
          <p:nvSpPr>
            <p:cNvPr id="78" name="Text Placeholder 2"/>
            <p:cNvSpPr txBox="1">
              <a:spLocks/>
            </p:cNvSpPr>
            <p:nvPr/>
          </p:nvSpPr>
          <p:spPr>
            <a:xfrm>
              <a:off x="3559175" y="2854325"/>
              <a:ext cx="1657350" cy="333375"/>
            </a:xfrm>
            <a:prstGeom prst="rect">
              <a:avLst/>
            </a:prstGeom>
          </p:spPr>
          <p:txBody>
            <a:bodyPr anchor="ctr"/>
            <a:lstStyle>
              <a:defPPr>
                <a:defRPr lang="ko-KR"/>
              </a:defPPr>
              <a:lvl1pPr marL="0" algn="ctr" defTabSz="914400" rtl="0" eaLnBrk="1" latinLnBrk="1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김인애</a:t>
              </a:r>
              <a:endParaRPr kumimoji="0" lang="ar-SA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endParaRPr>
            </a:p>
          </p:txBody>
        </p:sp>
        <p:cxnSp>
          <p:nvCxnSpPr>
            <p:cNvPr id="79" name="Straight Connector 8"/>
            <p:cNvCxnSpPr/>
            <p:nvPr/>
          </p:nvCxnSpPr>
          <p:spPr>
            <a:xfrm>
              <a:off x="3605213" y="3282950"/>
              <a:ext cx="920750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Text Placeholder 2"/>
            <p:cNvSpPr txBox="1">
              <a:spLocks/>
            </p:cNvSpPr>
            <p:nvPr/>
          </p:nvSpPr>
          <p:spPr>
            <a:xfrm>
              <a:off x="3611563" y="3425825"/>
              <a:ext cx="2238375" cy="333375"/>
            </a:xfrm>
            <a:prstGeom prst="rect">
              <a:avLst/>
            </a:prstGeom>
          </p:spPr>
          <p:txBody>
            <a:bodyPr anchor="ctr"/>
            <a:lstStyle>
              <a:defPPr>
                <a:defRPr lang="ko-KR"/>
              </a:defPPr>
              <a:lvl1pPr marL="0" algn="ctr" defTabSz="914400" rtl="0" eaLnBrk="1" latinLnBrk="1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OTF Bold" pitchFamily="34" charset="-127"/>
                  <a:ea typeface="나눔스퀘어OTF Bold" pitchFamily="34" charset="-127"/>
                </a:rPr>
                <a:t>담당업무 </a:t>
              </a:r>
              <a:r>
                <a:rPr kumimoji="0" lang="en-US" altLang="ko-KR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OTF Bold" pitchFamily="34" charset="-127"/>
                  <a:ea typeface="나눔스퀘어OTF Bold" pitchFamily="34" charset="-127"/>
                </a:rPr>
                <a:t>: </a:t>
              </a:r>
              <a:r>
                <a:rPr kumimoji="0" lang="ko-KR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OTF Bold" pitchFamily="34" charset="-127"/>
                  <a:ea typeface="나눔스퀘어OTF Bold" pitchFamily="34" charset="-127"/>
                </a:rPr>
                <a:t>개발</a:t>
              </a:r>
              <a:endParaRPr kumimoji="0"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endParaRPr>
            </a:p>
            <a:p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4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OTF Bold" pitchFamily="34" charset="-127"/>
                  <a:ea typeface="나눔스퀘어OTF Bold" pitchFamily="34" charset="-127"/>
                </a:rPr>
                <a:t>담당파트</a:t>
              </a:r>
              <a:r>
                <a:rPr kumimoji="0" lang="ko-KR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OTF Bold" pitchFamily="34" charset="-127"/>
                  <a:ea typeface="나눔스퀘어OTF Bold" pitchFamily="34" charset="-127"/>
                </a:rPr>
                <a:t> </a:t>
              </a:r>
              <a:r>
                <a:rPr kumimoji="0" lang="en-US" altLang="ko-KR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OTF Bold" pitchFamily="34" charset="-127"/>
                  <a:ea typeface="나눔스퀘어OTF Bold" pitchFamily="34" charset="-127"/>
                </a:rPr>
                <a:t>: </a:t>
              </a:r>
              <a:r>
                <a:rPr kumimoji="0" lang="ko-KR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OTF Bold" pitchFamily="34" charset="-127"/>
                  <a:ea typeface="나눔스퀘어OTF Bold" pitchFamily="34" charset="-127"/>
                </a:rPr>
                <a:t>통계</a:t>
              </a:r>
              <a:endParaRPr kumimoji="0" lang="ar-SA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endParaRPr>
            </a:p>
          </p:txBody>
        </p:sp>
        <p:sp>
          <p:nvSpPr>
            <p:cNvPr id="101" name="직사각형 100"/>
            <p:cNvSpPr/>
            <p:nvPr/>
          </p:nvSpPr>
          <p:spPr>
            <a:xfrm>
              <a:off x="2259013" y="3003550"/>
              <a:ext cx="773112" cy="36830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pc="-1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이미지</a:t>
              </a:r>
              <a:endParaRPr kumimoji="0" lang="ko-KR" altLang="en-US" dirty="0">
                <a:latin typeface="+mn-lt"/>
                <a:ea typeface="+mn-ea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BCF61074-363C-6379-0AB6-FF9DF444F740}"/>
              </a:ext>
            </a:extLst>
          </p:cNvPr>
          <p:cNvGrpSpPr/>
          <p:nvPr/>
        </p:nvGrpSpPr>
        <p:grpSpPr>
          <a:xfrm>
            <a:off x="1984374" y="4421910"/>
            <a:ext cx="4498975" cy="1419225"/>
            <a:chOff x="1846263" y="4602163"/>
            <a:chExt cx="4498975" cy="1419225"/>
          </a:xfrm>
        </p:grpSpPr>
        <p:sp>
          <p:nvSpPr>
            <p:cNvPr id="89" name="직사각형 88"/>
            <p:cNvSpPr/>
            <p:nvPr/>
          </p:nvSpPr>
          <p:spPr>
            <a:xfrm>
              <a:off x="1846263" y="4602163"/>
              <a:ext cx="1597025" cy="14192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dirty="0"/>
            </a:p>
          </p:txBody>
        </p:sp>
        <p:sp>
          <p:nvSpPr>
            <p:cNvPr id="90" name="Text Placeholder 2"/>
            <p:cNvSpPr txBox="1">
              <a:spLocks/>
            </p:cNvSpPr>
            <p:nvPr/>
          </p:nvSpPr>
          <p:spPr>
            <a:xfrm>
              <a:off x="3559175" y="4978400"/>
              <a:ext cx="1657350" cy="333375"/>
            </a:xfrm>
            <a:prstGeom prst="rect">
              <a:avLst/>
            </a:prstGeom>
          </p:spPr>
          <p:txBody>
            <a:bodyPr anchor="ctr"/>
            <a:lstStyle>
              <a:defPPr>
                <a:defRPr lang="ko-KR"/>
              </a:defPPr>
              <a:lvl1pPr marL="0" algn="ctr" defTabSz="914400" rtl="0" eaLnBrk="1" latinLnBrk="1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2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이은실</a:t>
              </a:r>
              <a:endParaRPr kumimoji="0" lang="ar-SA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endParaRPr>
            </a:p>
          </p:txBody>
        </p:sp>
        <p:cxnSp>
          <p:nvCxnSpPr>
            <p:cNvPr id="91" name="Straight Connector 8"/>
            <p:cNvCxnSpPr/>
            <p:nvPr/>
          </p:nvCxnSpPr>
          <p:spPr>
            <a:xfrm>
              <a:off x="3605213" y="5407025"/>
              <a:ext cx="920750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Text Placeholder 2"/>
            <p:cNvSpPr txBox="1">
              <a:spLocks/>
            </p:cNvSpPr>
            <p:nvPr/>
          </p:nvSpPr>
          <p:spPr>
            <a:xfrm>
              <a:off x="3611563" y="5549900"/>
              <a:ext cx="2733675" cy="333375"/>
            </a:xfrm>
            <a:prstGeom prst="rect">
              <a:avLst/>
            </a:prstGeom>
          </p:spPr>
          <p:txBody>
            <a:bodyPr anchor="ctr"/>
            <a:lstStyle>
              <a:defPPr>
                <a:defRPr lang="ko-KR"/>
              </a:defPPr>
              <a:lvl1pPr marL="0" algn="ctr" defTabSz="914400" rtl="0" eaLnBrk="1" latinLnBrk="1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OTF Bold" pitchFamily="34" charset="-127"/>
                  <a:ea typeface="나눔스퀘어OTF Bold" pitchFamily="34" charset="-127"/>
                </a:rPr>
                <a:t>담당업무 </a:t>
              </a:r>
              <a:r>
                <a:rPr kumimoji="0" lang="en-US" altLang="ko-KR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OTF Bold" pitchFamily="34" charset="-127"/>
                  <a:ea typeface="나눔스퀘어OTF Bold" pitchFamily="34" charset="-127"/>
                </a:rPr>
                <a:t>: </a:t>
              </a:r>
              <a:r>
                <a:rPr kumimoji="0" lang="ko-KR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OTF Bold" pitchFamily="34" charset="-127"/>
                  <a:ea typeface="나눔스퀘어OTF Bold" pitchFamily="34" charset="-127"/>
                </a:rPr>
                <a:t>개발</a:t>
              </a:r>
              <a:endParaRPr kumimoji="0"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endParaRPr>
            </a:p>
            <a:p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4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OTF Bold" pitchFamily="34" charset="-127"/>
                  <a:ea typeface="나눔스퀘어OTF Bold" pitchFamily="34" charset="-127"/>
                </a:rPr>
                <a:t>담당파트</a:t>
              </a:r>
              <a:r>
                <a:rPr kumimoji="0" lang="ko-KR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OTF Bold" pitchFamily="34" charset="-127"/>
                  <a:ea typeface="나눔스퀘어OTF Bold" pitchFamily="34" charset="-127"/>
                </a:rPr>
                <a:t> </a:t>
              </a:r>
              <a:r>
                <a:rPr kumimoji="0" lang="en-US" altLang="ko-KR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OTF Bold" pitchFamily="34" charset="-127"/>
                  <a:ea typeface="나눔스퀘어OTF Bold" pitchFamily="34" charset="-127"/>
                </a:rPr>
                <a:t>: </a:t>
              </a:r>
              <a:r>
                <a:rPr kumimoji="0" lang="ko-KR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OTF Bold" pitchFamily="34" charset="-127"/>
                  <a:ea typeface="나눔스퀘어OTF Bold" pitchFamily="34" charset="-127"/>
                </a:rPr>
                <a:t>생산계획</a:t>
              </a:r>
              <a:r>
                <a:rPr kumimoji="0" lang="en-US" altLang="ko-KR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OTF Bold" pitchFamily="34" charset="-127"/>
                  <a:ea typeface="나눔스퀘어OTF Bold" pitchFamily="34" charset="-127"/>
                </a:rPr>
                <a:t>, </a:t>
              </a:r>
              <a:r>
                <a:rPr kumimoji="0" lang="ko-KR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OTF Bold" pitchFamily="34" charset="-127"/>
                  <a:ea typeface="나눔스퀘어OTF Bold" pitchFamily="34" charset="-127"/>
                </a:rPr>
                <a:t>생산지시</a:t>
              </a:r>
              <a:endParaRPr kumimoji="0" lang="ar-SA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endParaRPr>
            </a:p>
          </p:txBody>
        </p:sp>
        <p:sp>
          <p:nvSpPr>
            <p:cNvPr id="102" name="직사각형 101"/>
            <p:cNvSpPr/>
            <p:nvPr/>
          </p:nvSpPr>
          <p:spPr>
            <a:xfrm>
              <a:off x="2259013" y="5127625"/>
              <a:ext cx="773112" cy="36830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pc="-1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이미지</a:t>
              </a:r>
              <a:endParaRPr kumimoji="0" lang="ko-KR" altLang="en-US" dirty="0">
                <a:latin typeface="+mn-lt"/>
                <a:ea typeface="+mn-ea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EB0F0732-A31F-5D90-3BC6-4536D9737971}"/>
              </a:ext>
            </a:extLst>
          </p:cNvPr>
          <p:cNvGrpSpPr/>
          <p:nvPr/>
        </p:nvGrpSpPr>
        <p:grpSpPr>
          <a:xfrm>
            <a:off x="4051191" y="2121262"/>
            <a:ext cx="3686608" cy="1419225"/>
            <a:chOff x="6511925" y="2478088"/>
            <a:chExt cx="3686608" cy="1419225"/>
          </a:xfrm>
        </p:grpSpPr>
        <p:sp>
          <p:nvSpPr>
            <p:cNvPr id="81" name="직사각형 80"/>
            <p:cNvSpPr/>
            <p:nvPr/>
          </p:nvSpPr>
          <p:spPr>
            <a:xfrm>
              <a:off x="6511925" y="2478088"/>
              <a:ext cx="1597025" cy="14192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dirty="0"/>
            </a:p>
          </p:txBody>
        </p:sp>
        <p:sp>
          <p:nvSpPr>
            <p:cNvPr id="82" name="Text Placeholder 2"/>
            <p:cNvSpPr txBox="1">
              <a:spLocks/>
            </p:cNvSpPr>
            <p:nvPr/>
          </p:nvSpPr>
          <p:spPr>
            <a:xfrm>
              <a:off x="8224838" y="2854325"/>
              <a:ext cx="1658937" cy="333375"/>
            </a:xfrm>
            <a:prstGeom prst="rect">
              <a:avLst/>
            </a:prstGeom>
          </p:spPr>
          <p:txBody>
            <a:bodyPr anchor="ctr"/>
            <a:lstStyle>
              <a:defPPr>
                <a:defRPr lang="ko-KR"/>
              </a:defPPr>
              <a:lvl1pPr marL="0" algn="ctr" defTabSz="914400" rtl="0" eaLnBrk="1" latinLnBrk="1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윤종윤</a:t>
              </a:r>
              <a:endParaRPr kumimoji="0" lang="ar-SA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endParaRPr>
            </a:p>
          </p:txBody>
        </p:sp>
        <p:cxnSp>
          <p:nvCxnSpPr>
            <p:cNvPr id="83" name="Straight Connector 8"/>
            <p:cNvCxnSpPr>
              <a:cxnSpLocks/>
            </p:cNvCxnSpPr>
            <p:nvPr/>
          </p:nvCxnSpPr>
          <p:spPr>
            <a:xfrm>
              <a:off x="8272463" y="3282950"/>
              <a:ext cx="919162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Text Placeholder 2"/>
            <p:cNvSpPr txBox="1">
              <a:spLocks/>
            </p:cNvSpPr>
            <p:nvPr/>
          </p:nvSpPr>
          <p:spPr>
            <a:xfrm>
              <a:off x="8277225" y="3425825"/>
              <a:ext cx="1921308" cy="333375"/>
            </a:xfrm>
            <a:prstGeom prst="rect">
              <a:avLst/>
            </a:prstGeom>
          </p:spPr>
          <p:txBody>
            <a:bodyPr anchor="ctr"/>
            <a:lstStyle>
              <a:defPPr>
                <a:defRPr lang="ko-KR"/>
              </a:defPPr>
              <a:lvl1pPr marL="0" algn="ctr" defTabSz="914400" rtl="0" eaLnBrk="1" latinLnBrk="1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OTF Bold" pitchFamily="34" charset="-127"/>
                  <a:ea typeface="나눔스퀘어OTF Bold" pitchFamily="34" charset="-127"/>
                </a:rPr>
                <a:t>담당업무 </a:t>
              </a:r>
              <a:r>
                <a:rPr kumimoji="0" lang="en-US" altLang="ko-KR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OTF Bold" pitchFamily="34" charset="-127"/>
                  <a:ea typeface="나눔스퀘어OTF Bold" pitchFamily="34" charset="-127"/>
                </a:rPr>
                <a:t>: </a:t>
              </a:r>
              <a:r>
                <a:rPr kumimoji="0" lang="ko-KR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OTF Bold" pitchFamily="34" charset="-127"/>
                  <a:ea typeface="나눔스퀘어OTF Bold" pitchFamily="34" charset="-127"/>
                </a:rPr>
                <a:t>개발</a:t>
              </a:r>
              <a:endParaRPr kumimoji="0"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endParaRPr>
            </a:p>
            <a:p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4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OTF Bold" pitchFamily="34" charset="-127"/>
                  <a:ea typeface="나눔스퀘어OTF Bold" pitchFamily="34" charset="-127"/>
                </a:rPr>
                <a:t>담당파트</a:t>
              </a:r>
              <a:r>
                <a:rPr kumimoji="0" lang="ko-KR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OTF Bold" pitchFamily="34" charset="-127"/>
                  <a:ea typeface="나눔스퀘어OTF Bold" pitchFamily="34" charset="-127"/>
                </a:rPr>
                <a:t> </a:t>
              </a:r>
              <a:r>
                <a:rPr kumimoji="0" lang="en-US" altLang="ko-KR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OTF Bold" pitchFamily="34" charset="-127"/>
                  <a:ea typeface="나눔스퀘어OTF Bold" pitchFamily="34" charset="-127"/>
                </a:rPr>
                <a:t>: Pop</a:t>
              </a:r>
              <a:endParaRPr kumimoji="0" lang="ar-SA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endParaRPr>
            </a:p>
          </p:txBody>
        </p:sp>
        <p:sp>
          <p:nvSpPr>
            <p:cNvPr id="103" name="직사각형 102"/>
            <p:cNvSpPr/>
            <p:nvPr/>
          </p:nvSpPr>
          <p:spPr>
            <a:xfrm>
              <a:off x="6915150" y="3003550"/>
              <a:ext cx="889001" cy="36830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pc="-1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이미지</a:t>
              </a:r>
              <a:endParaRPr kumimoji="0" lang="ko-KR" altLang="en-US" dirty="0">
                <a:latin typeface="+mn-lt"/>
                <a:ea typeface="+mn-ea"/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0EA0C860-BBE1-9D3A-2D22-891658A80688}"/>
              </a:ext>
            </a:extLst>
          </p:cNvPr>
          <p:cNvGrpSpPr/>
          <p:nvPr/>
        </p:nvGrpSpPr>
        <p:grpSpPr>
          <a:xfrm>
            <a:off x="6440847" y="4421909"/>
            <a:ext cx="4235450" cy="1419225"/>
            <a:chOff x="6511925" y="4602163"/>
            <a:chExt cx="4235450" cy="1419225"/>
          </a:xfrm>
        </p:grpSpPr>
        <p:sp>
          <p:nvSpPr>
            <p:cNvPr id="93" name="직사각형 92"/>
            <p:cNvSpPr/>
            <p:nvPr/>
          </p:nvSpPr>
          <p:spPr>
            <a:xfrm>
              <a:off x="6511925" y="4602163"/>
              <a:ext cx="1597025" cy="14192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dirty="0"/>
            </a:p>
          </p:txBody>
        </p:sp>
        <p:sp>
          <p:nvSpPr>
            <p:cNvPr id="94" name="Text Placeholder 2"/>
            <p:cNvSpPr txBox="1">
              <a:spLocks/>
            </p:cNvSpPr>
            <p:nvPr/>
          </p:nvSpPr>
          <p:spPr>
            <a:xfrm>
              <a:off x="8224838" y="4978400"/>
              <a:ext cx="1658937" cy="333375"/>
            </a:xfrm>
            <a:prstGeom prst="rect">
              <a:avLst/>
            </a:prstGeom>
          </p:spPr>
          <p:txBody>
            <a:bodyPr anchor="ctr"/>
            <a:lstStyle>
              <a:defPPr>
                <a:defRPr lang="ko-KR"/>
              </a:defPPr>
              <a:lvl1pPr marL="0" algn="ctr" defTabSz="914400" rtl="0" eaLnBrk="1" latinLnBrk="1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2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한정연</a:t>
              </a:r>
              <a:endParaRPr kumimoji="0" lang="ar-SA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endParaRPr>
            </a:p>
          </p:txBody>
        </p:sp>
        <p:cxnSp>
          <p:nvCxnSpPr>
            <p:cNvPr id="95" name="Straight Connector 8"/>
            <p:cNvCxnSpPr/>
            <p:nvPr/>
          </p:nvCxnSpPr>
          <p:spPr>
            <a:xfrm>
              <a:off x="8272463" y="5407025"/>
              <a:ext cx="919162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Text Placeholder 2"/>
            <p:cNvSpPr txBox="1">
              <a:spLocks/>
            </p:cNvSpPr>
            <p:nvPr/>
          </p:nvSpPr>
          <p:spPr>
            <a:xfrm>
              <a:off x="8277225" y="5549900"/>
              <a:ext cx="2470150" cy="333375"/>
            </a:xfrm>
            <a:prstGeom prst="rect">
              <a:avLst/>
            </a:prstGeom>
          </p:spPr>
          <p:txBody>
            <a:bodyPr anchor="ctr"/>
            <a:lstStyle>
              <a:defPPr>
                <a:defRPr lang="ko-KR"/>
              </a:defPPr>
              <a:lvl1pPr marL="0" algn="ctr" defTabSz="914400" rtl="0" eaLnBrk="1" latinLnBrk="1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OTF Bold" pitchFamily="34" charset="-127"/>
                  <a:ea typeface="나눔스퀘어OTF Bold" pitchFamily="34" charset="-127"/>
                </a:rPr>
                <a:t>담당업무 </a:t>
              </a:r>
              <a:r>
                <a:rPr kumimoji="0" lang="en-US" altLang="ko-KR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OTF Bold" pitchFamily="34" charset="-127"/>
                  <a:ea typeface="나눔스퀘어OTF Bold" pitchFamily="34" charset="-127"/>
                </a:rPr>
                <a:t>: </a:t>
              </a:r>
              <a:r>
                <a:rPr kumimoji="0" lang="ko-KR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OTF Bold" pitchFamily="34" charset="-127"/>
                  <a:ea typeface="나눔스퀘어OTF Bold" pitchFamily="34" charset="-127"/>
                </a:rPr>
                <a:t>개발</a:t>
              </a:r>
              <a:endParaRPr kumimoji="0"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endParaRPr>
            </a:p>
            <a:p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OTF Bold" pitchFamily="34" charset="-127"/>
                  <a:ea typeface="나눔스퀘어OTF Bold" pitchFamily="34" charset="-127"/>
                </a:rPr>
                <a:t>담당파트 </a:t>
              </a:r>
              <a:r>
                <a:rPr kumimoji="0" lang="en-US" altLang="ko-KR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OTF Bold" pitchFamily="34" charset="-127"/>
                  <a:ea typeface="나눔스퀘어OTF Bold" pitchFamily="34" charset="-127"/>
                </a:rPr>
                <a:t>: </a:t>
              </a:r>
              <a:r>
                <a:rPr kumimoji="0" lang="ko-KR" altLang="en-US" sz="14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OTF Bold" pitchFamily="34" charset="-127"/>
                  <a:ea typeface="나눔스퀘어OTF Bold" pitchFamily="34" charset="-127"/>
                </a:rPr>
                <a:t>메인화면</a:t>
              </a:r>
              <a:r>
                <a:rPr kumimoji="0" lang="en-US" altLang="ko-KR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OTF Bold" pitchFamily="34" charset="-127"/>
                  <a:ea typeface="나눔스퀘어OTF Bold" pitchFamily="34" charset="-127"/>
                </a:rPr>
                <a:t>, </a:t>
              </a:r>
              <a:r>
                <a:rPr kumimoji="0" lang="ko-KR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OTF Bold" pitchFamily="34" charset="-127"/>
                  <a:ea typeface="나눔스퀘어OTF Bold" pitchFamily="34" charset="-127"/>
                </a:rPr>
                <a:t>디자인</a:t>
              </a:r>
              <a:endParaRPr kumimoji="0" lang="ar-SA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endParaRPr>
            </a:p>
          </p:txBody>
        </p:sp>
        <p:sp>
          <p:nvSpPr>
            <p:cNvPr id="104" name="직사각형 103"/>
            <p:cNvSpPr/>
            <p:nvPr/>
          </p:nvSpPr>
          <p:spPr>
            <a:xfrm>
              <a:off x="6915150" y="5127625"/>
              <a:ext cx="773113" cy="36830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pc="-1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이미지</a:t>
              </a:r>
              <a:endParaRPr kumimoji="0" lang="ko-KR" altLang="en-US" dirty="0">
                <a:latin typeface="+mn-lt"/>
                <a:ea typeface="+mn-ea"/>
              </a:endParaRPr>
            </a:p>
          </p:txBody>
        </p:sp>
      </p:grpSp>
      <p:grpSp>
        <p:nvGrpSpPr>
          <p:cNvPr id="9244" name="그룹 13"/>
          <p:cNvGrpSpPr>
            <a:grpSpLocks/>
          </p:cNvGrpSpPr>
          <p:nvPr/>
        </p:nvGrpSpPr>
        <p:grpSpPr bwMode="auto">
          <a:xfrm rot="5400000">
            <a:off x="8021638" y="-3538538"/>
            <a:ext cx="369888" cy="7967663"/>
            <a:chOff x="11783838" y="678528"/>
            <a:chExt cx="370104" cy="5198743"/>
          </a:xfrm>
        </p:grpSpPr>
        <p:sp>
          <p:nvSpPr>
            <p:cNvPr id="48" name="양쪽 모서리가 둥근 사각형 47"/>
            <p:cNvSpPr/>
            <p:nvPr/>
          </p:nvSpPr>
          <p:spPr>
            <a:xfrm rot="16200000" flipH="1">
              <a:off x="11536957" y="5253035"/>
              <a:ext cx="863868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9D9D9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49" name="양쪽 모서리가 둥근 사각형 48"/>
            <p:cNvSpPr/>
            <p:nvPr/>
          </p:nvSpPr>
          <p:spPr>
            <a:xfrm rot="16200000" flipH="1">
              <a:off x="11535921" y="4534181"/>
              <a:ext cx="865939" cy="370104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참여인원</a:t>
              </a:r>
            </a:p>
          </p:txBody>
        </p:sp>
        <p:sp>
          <p:nvSpPr>
            <p:cNvPr id="50" name="양쪽 모서리가 둥근 사각형 49"/>
            <p:cNvSpPr/>
            <p:nvPr/>
          </p:nvSpPr>
          <p:spPr>
            <a:xfrm rot="16200000" flipH="1">
              <a:off x="11536957" y="3815327"/>
              <a:ext cx="863868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51" name="양쪽 모서리가 둥근 사각형 50"/>
            <p:cNvSpPr/>
            <p:nvPr/>
          </p:nvSpPr>
          <p:spPr>
            <a:xfrm rot="16200000" flipH="1">
              <a:off x="11536957" y="3114082"/>
              <a:ext cx="863868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52" name="양쪽 모서리가 둥근 사각형 51"/>
            <p:cNvSpPr/>
            <p:nvPr/>
          </p:nvSpPr>
          <p:spPr>
            <a:xfrm rot="16200000" flipH="1">
              <a:off x="11535921" y="2419052"/>
              <a:ext cx="865939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내용</a:t>
              </a:r>
            </a:p>
          </p:txBody>
        </p:sp>
        <p:sp>
          <p:nvSpPr>
            <p:cNvPr id="53" name="양쪽 모서리가 둥근 사각형 52"/>
            <p:cNvSpPr/>
            <p:nvPr/>
          </p:nvSpPr>
          <p:spPr>
            <a:xfrm rot="16200000" flipH="1">
              <a:off x="11536957" y="1659801"/>
              <a:ext cx="863868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  <p:sp>
          <p:nvSpPr>
            <p:cNvPr id="54" name="양쪽 모서리가 둥근 사각형 53"/>
            <p:cNvSpPr/>
            <p:nvPr/>
          </p:nvSpPr>
          <p:spPr>
            <a:xfrm rot="16200000" flipH="1">
              <a:off x="11536957" y="918160"/>
              <a:ext cx="863868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소감</a:t>
              </a: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82726FE-7BAE-33AF-6428-0DD61D7167EA}"/>
              </a:ext>
            </a:extLst>
          </p:cNvPr>
          <p:cNvGrpSpPr/>
          <p:nvPr/>
        </p:nvGrpSpPr>
        <p:grpSpPr>
          <a:xfrm>
            <a:off x="8315325" y="2121262"/>
            <a:ext cx="4883150" cy="1419225"/>
            <a:chOff x="6511925" y="2478088"/>
            <a:chExt cx="4883150" cy="1419225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6A0E619D-1709-2475-4D4E-FB03723033CA}"/>
                </a:ext>
              </a:extLst>
            </p:cNvPr>
            <p:cNvSpPr/>
            <p:nvPr/>
          </p:nvSpPr>
          <p:spPr>
            <a:xfrm>
              <a:off x="6511925" y="2478088"/>
              <a:ext cx="1597025" cy="14192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dirty="0"/>
            </a:p>
          </p:txBody>
        </p:sp>
        <p:sp>
          <p:nvSpPr>
            <p:cNvPr id="8" name="Text Placeholder 2">
              <a:extLst>
                <a:ext uri="{FF2B5EF4-FFF2-40B4-BE49-F238E27FC236}">
                  <a16:creationId xmlns:a16="http://schemas.microsoft.com/office/drawing/2014/main" id="{174CDB08-C48E-03C2-605C-C647508BE610}"/>
                </a:ext>
              </a:extLst>
            </p:cNvPr>
            <p:cNvSpPr txBox="1">
              <a:spLocks/>
            </p:cNvSpPr>
            <p:nvPr/>
          </p:nvSpPr>
          <p:spPr>
            <a:xfrm>
              <a:off x="8224838" y="2854325"/>
              <a:ext cx="1658937" cy="333375"/>
            </a:xfrm>
            <a:prstGeom prst="rect">
              <a:avLst/>
            </a:prstGeom>
          </p:spPr>
          <p:txBody>
            <a:bodyPr anchor="ctr"/>
            <a:lstStyle>
              <a:defPPr>
                <a:defRPr lang="ko-KR"/>
              </a:defPPr>
              <a:lvl1pPr marL="0" algn="ctr" defTabSz="914400" rtl="0" eaLnBrk="1" latinLnBrk="1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이승원</a:t>
              </a:r>
              <a:endParaRPr kumimoji="0" lang="ar-SA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endParaRP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4FEF2155-764E-DE08-E37E-2C0EBB835666}"/>
                </a:ext>
              </a:extLst>
            </p:cNvPr>
            <p:cNvCxnSpPr/>
            <p:nvPr/>
          </p:nvCxnSpPr>
          <p:spPr>
            <a:xfrm>
              <a:off x="8272463" y="3282950"/>
              <a:ext cx="919162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 Placeholder 2">
              <a:extLst>
                <a:ext uri="{FF2B5EF4-FFF2-40B4-BE49-F238E27FC236}">
                  <a16:creationId xmlns:a16="http://schemas.microsoft.com/office/drawing/2014/main" id="{22438331-3E74-7CF1-7316-AEC472C2B55B}"/>
                </a:ext>
              </a:extLst>
            </p:cNvPr>
            <p:cNvSpPr txBox="1">
              <a:spLocks/>
            </p:cNvSpPr>
            <p:nvPr/>
          </p:nvSpPr>
          <p:spPr>
            <a:xfrm>
              <a:off x="8277225" y="3425825"/>
              <a:ext cx="3117850" cy="333375"/>
            </a:xfrm>
            <a:prstGeom prst="rect">
              <a:avLst/>
            </a:prstGeom>
          </p:spPr>
          <p:txBody>
            <a:bodyPr anchor="ctr"/>
            <a:lstStyle>
              <a:defPPr>
                <a:defRPr lang="ko-KR"/>
              </a:defPPr>
              <a:lvl1pPr marL="0" algn="ctr" defTabSz="914400" rtl="0" eaLnBrk="1" latinLnBrk="1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OTF Bold" pitchFamily="34" charset="-127"/>
                  <a:ea typeface="나눔스퀘어OTF Bold" pitchFamily="34" charset="-127"/>
                </a:rPr>
                <a:t>담당업무 </a:t>
              </a:r>
              <a:r>
                <a:rPr kumimoji="0" lang="en-US" altLang="ko-KR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OTF Bold" pitchFamily="34" charset="-127"/>
                  <a:ea typeface="나눔스퀘어OTF Bold" pitchFamily="34" charset="-127"/>
                </a:rPr>
                <a:t>: </a:t>
              </a:r>
              <a:r>
                <a:rPr kumimoji="0" lang="ko-KR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OTF Bold" pitchFamily="34" charset="-127"/>
                  <a:ea typeface="나눔스퀘어OTF Bold" pitchFamily="34" charset="-127"/>
                </a:rPr>
                <a:t>개발</a:t>
              </a:r>
              <a:endParaRPr kumimoji="0"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endParaRPr>
            </a:p>
            <a:p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4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OTF Bold" pitchFamily="34" charset="-127"/>
                  <a:ea typeface="나눔스퀘어OTF Bold" pitchFamily="34" charset="-127"/>
                </a:rPr>
                <a:t>담당파트</a:t>
              </a:r>
              <a:r>
                <a:rPr kumimoji="0" lang="ko-KR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OTF Bold" pitchFamily="34" charset="-127"/>
                  <a:ea typeface="나눔스퀘어OTF Bold" pitchFamily="34" charset="-127"/>
                </a:rPr>
                <a:t> </a:t>
              </a:r>
              <a:r>
                <a:rPr kumimoji="0" lang="en-US" altLang="ko-KR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OTF Bold" pitchFamily="34" charset="-127"/>
                  <a:ea typeface="나눔스퀘어OTF Bold" pitchFamily="34" charset="-127"/>
                </a:rPr>
                <a:t>: Web</a:t>
              </a:r>
              <a:endParaRPr kumimoji="0" lang="ar-SA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DA2C72D0-D1C4-43B7-1E6B-BDC364E22AD3}"/>
                </a:ext>
              </a:extLst>
            </p:cNvPr>
            <p:cNvSpPr/>
            <p:nvPr/>
          </p:nvSpPr>
          <p:spPr>
            <a:xfrm>
              <a:off x="6915150" y="3003550"/>
              <a:ext cx="773113" cy="36830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pc="-1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이미지</a:t>
              </a:r>
              <a:endParaRPr kumimoji="0" lang="ko-KR" altLang="en-US" dirty="0">
                <a:latin typeface="+mn-lt"/>
                <a:ea typeface="+mn-ea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2816225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일정</a:t>
            </a:r>
          </a:p>
        </p:txBody>
      </p:sp>
      <p:sp>
        <p:nvSpPr>
          <p:cNvPr id="10244" name="Text Placeholder 2"/>
          <p:cNvSpPr txBox="1">
            <a:spLocks/>
          </p:cNvSpPr>
          <p:nvPr/>
        </p:nvSpPr>
        <p:spPr bwMode="auto">
          <a:xfrm>
            <a:off x="550863" y="1485900"/>
            <a:ext cx="77390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ko-KR" altLang="en-US" sz="20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프로젝트 기간 </a:t>
            </a:r>
            <a:r>
              <a:rPr kumimoji="0" lang="en-US" altLang="ko-KR" sz="20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: 2023-01-11 ~ 2023-02-23</a:t>
            </a:r>
          </a:p>
        </p:txBody>
      </p:sp>
      <p:graphicFrame>
        <p:nvGraphicFramePr>
          <p:cNvPr id="50" name="표 4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8286359"/>
              </p:ext>
            </p:extLst>
          </p:nvPr>
        </p:nvGraphicFramePr>
        <p:xfrm>
          <a:off x="622300" y="2122488"/>
          <a:ext cx="10974388" cy="433069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670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670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676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6767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894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56894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721783"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800" b="0" strike="noStrike" kern="1200" cap="none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분석</a:t>
                      </a:r>
                      <a:endParaRPr lang="ko-KR" altLang="en-US" sz="1800" b="0" strike="noStrike" kern="1200" cap="none" dirty="0">
                        <a:solidFill>
                          <a:schemeClr val="bg1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1783"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 dirty="0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DB </a:t>
                      </a:r>
                      <a:r>
                        <a:rPr lang="ko-KR" altLang="en-US" sz="1800" b="0" strike="noStrike" kern="1200" cap="none" dirty="0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설계</a:t>
                      </a: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1783"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2000" b="0" strike="noStrike" kern="1200" cap="none" dirty="0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화면 설계</a:t>
                      </a: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1783"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2400" b="0" strike="noStrike" kern="1200" cap="none" dirty="0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개발</a:t>
                      </a:r>
                      <a:endParaRPr lang="en-US" altLang="ko-KR" sz="2400" b="0" strike="noStrike" kern="1200" cap="none" dirty="0">
                        <a:solidFill>
                          <a:schemeClr val="bg1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400" b="0" strike="noStrike" kern="1200" cap="none" dirty="0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(MES, Pop, Web)</a:t>
                      </a:r>
                      <a:endParaRPr lang="ko-KR" altLang="en-US" sz="1400" b="0" strike="noStrike" kern="1200" cap="none" dirty="0">
                        <a:solidFill>
                          <a:schemeClr val="bg1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21783"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테스트</a:t>
                      </a:r>
                      <a:endParaRPr lang="ko-KR" altLang="en-US" sz="1800" b="0" strike="noStrike" kern="1200" cap="none" dirty="0">
                        <a:solidFill>
                          <a:schemeClr val="bg1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21783"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 dirty="0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1 </a:t>
                      </a:r>
                      <a:r>
                        <a:rPr lang="ko-KR" altLang="en-US" sz="1800" b="0" strike="noStrike" kern="1200" cap="none" dirty="0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주</a:t>
                      </a: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 dirty="0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2 </a:t>
                      </a:r>
                      <a:r>
                        <a:rPr lang="ko-KR" altLang="en-US" sz="1800" b="0" strike="noStrike" kern="1200" cap="none" dirty="0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주</a:t>
                      </a: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 dirty="0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3 </a:t>
                      </a:r>
                      <a:r>
                        <a:rPr lang="ko-KR" altLang="en-US" sz="1800" b="0" strike="noStrike" kern="1200" cap="none" dirty="0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주</a:t>
                      </a: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 dirty="0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4 </a:t>
                      </a:r>
                      <a:r>
                        <a:rPr lang="ko-KR" altLang="en-US" sz="1800" b="0" strike="noStrike" kern="1200" cap="none" dirty="0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주</a:t>
                      </a: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 dirty="0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5 </a:t>
                      </a:r>
                      <a:r>
                        <a:rPr lang="ko-KR" altLang="en-US" sz="1800" b="0" strike="noStrike" kern="1200" cap="none" dirty="0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주</a:t>
                      </a: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 dirty="0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6 </a:t>
                      </a:r>
                      <a:r>
                        <a:rPr lang="ko-KR" altLang="en-US" sz="1800" b="0" strike="noStrike" kern="1200" cap="none" dirty="0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주</a:t>
                      </a: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1" name="도형 5"/>
          <p:cNvSpPr>
            <a:spLocks/>
          </p:cNvSpPr>
          <p:nvPr/>
        </p:nvSpPr>
        <p:spPr>
          <a:xfrm>
            <a:off x="2178050" y="2363788"/>
            <a:ext cx="3136900" cy="188911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50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52" name="도형 6"/>
          <p:cNvSpPr>
            <a:spLocks/>
          </p:cNvSpPr>
          <p:nvPr/>
        </p:nvSpPr>
        <p:spPr>
          <a:xfrm>
            <a:off x="3137196" y="3090862"/>
            <a:ext cx="1577975" cy="212725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50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53" name="도형 7"/>
          <p:cNvSpPr>
            <a:spLocks/>
          </p:cNvSpPr>
          <p:nvPr/>
        </p:nvSpPr>
        <p:spPr>
          <a:xfrm>
            <a:off x="3760788" y="3841750"/>
            <a:ext cx="1554162" cy="212725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50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54" name="도형 8"/>
          <p:cNvSpPr>
            <a:spLocks/>
          </p:cNvSpPr>
          <p:nvPr/>
        </p:nvSpPr>
        <p:spPr>
          <a:xfrm>
            <a:off x="5332413" y="4530725"/>
            <a:ext cx="4695825" cy="212725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50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55" name="도형 9"/>
          <p:cNvSpPr>
            <a:spLocks/>
          </p:cNvSpPr>
          <p:nvPr/>
        </p:nvSpPr>
        <p:spPr>
          <a:xfrm>
            <a:off x="10021888" y="5268913"/>
            <a:ext cx="1576387" cy="212725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50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grpSp>
        <p:nvGrpSpPr>
          <p:cNvPr id="10308" name="그룹 13"/>
          <p:cNvGrpSpPr>
            <a:grpSpLocks/>
          </p:cNvGrpSpPr>
          <p:nvPr/>
        </p:nvGrpSpPr>
        <p:grpSpPr bwMode="auto">
          <a:xfrm rot="5400000">
            <a:off x="8021638" y="-3548063"/>
            <a:ext cx="369888" cy="7967663"/>
            <a:chOff x="11783838" y="678528"/>
            <a:chExt cx="370104" cy="5198743"/>
          </a:xfrm>
        </p:grpSpPr>
        <p:sp>
          <p:nvSpPr>
            <p:cNvPr id="20" name="양쪽 모서리가 둥근 사각형 19"/>
            <p:cNvSpPr/>
            <p:nvPr/>
          </p:nvSpPr>
          <p:spPr>
            <a:xfrm rot="16200000" flipH="1">
              <a:off x="11536957" y="5253035"/>
              <a:ext cx="863868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9D9D9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21" name="양쪽 모서리가 둥근 사각형 20"/>
            <p:cNvSpPr/>
            <p:nvPr/>
          </p:nvSpPr>
          <p:spPr>
            <a:xfrm rot="16200000" flipH="1">
              <a:off x="11535921" y="4534181"/>
              <a:ext cx="865939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22" name="양쪽 모서리가 둥근 사각형 21"/>
            <p:cNvSpPr/>
            <p:nvPr/>
          </p:nvSpPr>
          <p:spPr>
            <a:xfrm rot="16200000" flipH="1">
              <a:off x="11536957" y="3815327"/>
              <a:ext cx="863868" cy="370104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일정</a:t>
              </a:r>
            </a:p>
          </p:txBody>
        </p:sp>
        <p:sp>
          <p:nvSpPr>
            <p:cNvPr id="23" name="양쪽 모서리가 둥근 사각형 22"/>
            <p:cNvSpPr/>
            <p:nvPr/>
          </p:nvSpPr>
          <p:spPr>
            <a:xfrm rot="16200000" flipH="1">
              <a:off x="11536957" y="3114082"/>
              <a:ext cx="863868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24" name="양쪽 모서리가 둥근 사각형 23"/>
            <p:cNvSpPr/>
            <p:nvPr/>
          </p:nvSpPr>
          <p:spPr>
            <a:xfrm rot="16200000" flipH="1">
              <a:off x="11535921" y="2419052"/>
              <a:ext cx="865939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내용</a:t>
              </a:r>
            </a:p>
          </p:txBody>
        </p:sp>
        <p:sp>
          <p:nvSpPr>
            <p:cNvPr id="25" name="양쪽 모서리가 둥근 사각형 24"/>
            <p:cNvSpPr/>
            <p:nvPr/>
          </p:nvSpPr>
          <p:spPr>
            <a:xfrm rot="16200000" flipH="1">
              <a:off x="11536957" y="1659801"/>
              <a:ext cx="863868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  <p:sp>
          <p:nvSpPr>
            <p:cNvPr id="26" name="양쪽 모서리가 둥근 사각형 25"/>
            <p:cNvSpPr/>
            <p:nvPr/>
          </p:nvSpPr>
          <p:spPr>
            <a:xfrm rot="16200000" flipH="1">
              <a:off x="11536957" y="918160"/>
              <a:ext cx="863868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소감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2816225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일정</a:t>
            </a:r>
          </a:p>
        </p:txBody>
      </p:sp>
      <p:sp>
        <p:nvSpPr>
          <p:cNvPr id="10244" name="Text Placeholder 2"/>
          <p:cNvSpPr txBox="1">
            <a:spLocks/>
          </p:cNvSpPr>
          <p:nvPr/>
        </p:nvSpPr>
        <p:spPr bwMode="auto">
          <a:xfrm>
            <a:off x="550863" y="1485900"/>
            <a:ext cx="77390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ko-KR" altLang="en-US" sz="20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프로젝트 기간 </a:t>
            </a:r>
            <a:r>
              <a:rPr kumimoji="0" lang="en-US" altLang="ko-KR" sz="20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: 2023-01-11 ~ 2023-02-23</a:t>
            </a:r>
          </a:p>
        </p:txBody>
      </p:sp>
      <p:grpSp>
        <p:nvGrpSpPr>
          <p:cNvPr id="10308" name="그룹 13"/>
          <p:cNvGrpSpPr>
            <a:grpSpLocks/>
          </p:cNvGrpSpPr>
          <p:nvPr/>
        </p:nvGrpSpPr>
        <p:grpSpPr bwMode="auto">
          <a:xfrm rot="5400000">
            <a:off x="8021638" y="-3548063"/>
            <a:ext cx="369888" cy="7967663"/>
            <a:chOff x="11783838" y="678528"/>
            <a:chExt cx="370104" cy="5198743"/>
          </a:xfrm>
        </p:grpSpPr>
        <p:sp>
          <p:nvSpPr>
            <p:cNvPr id="20" name="양쪽 모서리가 둥근 사각형 19"/>
            <p:cNvSpPr/>
            <p:nvPr/>
          </p:nvSpPr>
          <p:spPr>
            <a:xfrm rot="16200000" flipH="1">
              <a:off x="11536957" y="5253035"/>
              <a:ext cx="863868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9D9D9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21" name="양쪽 모서리가 둥근 사각형 20"/>
            <p:cNvSpPr/>
            <p:nvPr/>
          </p:nvSpPr>
          <p:spPr>
            <a:xfrm rot="16200000" flipH="1">
              <a:off x="11535921" y="4534181"/>
              <a:ext cx="865939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22" name="양쪽 모서리가 둥근 사각형 21"/>
            <p:cNvSpPr/>
            <p:nvPr/>
          </p:nvSpPr>
          <p:spPr>
            <a:xfrm rot="16200000" flipH="1">
              <a:off x="11536957" y="3815327"/>
              <a:ext cx="863868" cy="370104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일정</a:t>
              </a:r>
            </a:p>
          </p:txBody>
        </p:sp>
        <p:sp>
          <p:nvSpPr>
            <p:cNvPr id="23" name="양쪽 모서리가 둥근 사각형 22"/>
            <p:cNvSpPr/>
            <p:nvPr/>
          </p:nvSpPr>
          <p:spPr>
            <a:xfrm rot="16200000" flipH="1">
              <a:off x="11536957" y="3114082"/>
              <a:ext cx="863868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24" name="양쪽 모서리가 둥근 사각형 23"/>
            <p:cNvSpPr/>
            <p:nvPr/>
          </p:nvSpPr>
          <p:spPr>
            <a:xfrm rot="16200000" flipH="1">
              <a:off x="11535921" y="2419052"/>
              <a:ext cx="865939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내용</a:t>
              </a:r>
            </a:p>
          </p:txBody>
        </p:sp>
        <p:sp>
          <p:nvSpPr>
            <p:cNvPr id="25" name="양쪽 모서리가 둥근 사각형 24"/>
            <p:cNvSpPr/>
            <p:nvPr/>
          </p:nvSpPr>
          <p:spPr>
            <a:xfrm rot="16200000" flipH="1">
              <a:off x="11536957" y="1659801"/>
              <a:ext cx="863868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  <p:sp>
          <p:nvSpPr>
            <p:cNvPr id="26" name="양쪽 모서리가 둥근 사각형 25"/>
            <p:cNvSpPr/>
            <p:nvPr/>
          </p:nvSpPr>
          <p:spPr>
            <a:xfrm rot="16200000" flipH="1">
              <a:off x="11536957" y="918160"/>
              <a:ext cx="863868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소감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D8B8439B-D041-4891-8E39-178515371CA7}"/>
              </a:ext>
            </a:extLst>
          </p:cNvPr>
          <p:cNvSpPr txBox="1"/>
          <p:nvPr/>
        </p:nvSpPr>
        <p:spPr>
          <a:xfrm>
            <a:off x="10127654" y="3861048"/>
            <a:ext cx="21948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비고에 산출물유형</a:t>
            </a:r>
            <a:endParaRPr lang="en-US" altLang="ko-KR" dirty="0">
              <a:solidFill>
                <a:srgbClr val="FF0000"/>
              </a:solidFill>
            </a:endParaRPr>
          </a:p>
          <a:p>
            <a:r>
              <a:rPr lang="ko-KR" altLang="en-US" dirty="0">
                <a:solidFill>
                  <a:srgbClr val="FF0000"/>
                </a:solidFill>
              </a:rPr>
              <a:t>활동에 </a:t>
            </a:r>
            <a:r>
              <a:rPr lang="ko-KR" altLang="en-US" dirty="0" err="1">
                <a:solidFill>
                  <a:srgbClr val="FF0000"/>
                </a:solidFill>
              </a:rPr>
              <a:t>조원별</a:t>
            </a:r>
            <a:r>
              <a:rPr lang="ko-KR" altLang="en-US" dirty="0">
                <a:solidFill>
                  <a:srgbClr val="FF0000"/>
                </a:solidFill>
              </a:rPr>
              <a:t> 일정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67A0BDB-AE00-BFD9-D5C7-FAB2A5D0FD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050" y="1865312"/>
            <a:ext cx="9248775" cy="4660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4969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2814638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구성</a:t>
            </a:r>
          </a:p>
        </p:txBody>
      </p:sp>
      <p:grpSp>
        <p:nvGrpSpPr>
          <p:cNvPr id="11268" name="그룹 1"/>
          <p:cNvGrpSpPr>
            <a:grpSpLocks/>
          </p:cNvGrpSpPr>
          <p:nvPr/>
        </p:nvGrpSpPr>
        <p:grpSpPr bwMode="auto">
          <a:xfrm>
            <a:off x="622300" y="2174875"/>
            <a:ext cx="10872788" cy="3998913"/>
            <a:chOff x="694606" y="2174552"/>
            <a:chExt cx="10375900" cy="3998589"/>
          </a:xfrm>
        </p:grpSpPr>
        <p:sp>
          <p:nvSpPr>
            <p:cNvPr id="19" name="Text Box 44"/>
            <p:cNvSpPr txBox="1">
              <a:spLocks noChangeArrowheads="1"/>
            </p:cNvSpPr>
            <p:nvPr/>
          </p:nvSpPr>
          <p:spPr bwMode="auto">
            <a:xfrm>
              <a:off x="742727" y="2597970"/>
              <a:ext cx="4766592" cy="3567334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gradFill>
                <a:gsLst>
                  <a:gs pos="0">
                    <a:sysClr val="window" lastClr="FFFFFF">
                      <a:lumMod val="85000"/>
                    </a:sysClr>
                  </a:gs>
                  <a:gs pos="5000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</a:gsLst>
                <a:lin ang="5400000" scaled="0"/>
              </a:gradFill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70650" tIns="70650" rIns="70650" bIns="44853"/>
            <a:lstStyle/>
            <a:p>
              <a:pPr marL="84095" indent="-84095" defTabSz="897033" eaLnBrk="1" fontAlgn="auto" latinLnBrk="1" hangingPunct="1">
                <a:spcBef>
                  <a:spcPts val="0"/>
                </a:spcBef>
                <a:spcAft>
                  <a:spcPts val="294"/>
                </a:spcAft>
                <a:buClr>
                  <a:srgbClr val="A1A1A1"/>
                </a:buClr>
                <a:buSzPct val="100000"/>
                <a:buFont typeface="Arial" pitchFamily="34" charset="0"/>
                <a:buChar char="•"/>
                <a:defRPr/>
              </a:pPr>
              <a:endParaRPr kumimoji="0" lang="ko-KR" altLang="en-US" sz="883" kern="0" dirty="0">
                <a:solidFill>
                  <a:srgbClr val="FF0000"/>
                </a:solidFill>
                <a:latin typeface="나눔고딕" panose="020D0304000000000000" pitchFamily="50" charset="-127"/>
                <a:ea typeface="나눔스퀘어"/>
                <a:sym typeface="Wingdings" pitchFamily="2" charset="2"/>
              </a:endParaRPr>
            </a:p>
          </p:txBody>
        </p:sp>
        <p:sp>
          <p:nvSpPr>
            <p:cNvPr id="20" name="모서리가 둥근 직사각형 19"/>
            <p:cNvSpPr/>
            <p:nvPr/>
          </p:nvSpPr>
          <p:spPr>
            <a:xfrm>
              <a:off x="694606" y="2174552"/>
              <a:ext cx="2164865" cy="319062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bg1">
                    <a:lumMod val="50000"/>
                  </a:schemeClr>
                </a:gs>
                <a:gs pos="50000">
                  <a:schemeClr val="tx1"/>
                </a:gs>
                <a:gs pos="0">
                  <a:schemeClr val="bg1">
                    <a:lumMod val="65000"/>
                  </a:schemeClr>
                </a:gs>
              </a:gsLst>
              <a:lin ang="0" scaled="1"/>
              <a:tileRect/>
            </a:gra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600" dirty="0">
                  <a:solidFill>
                    <a:schemeClr val="bg1"/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제안 </a:t>
              </a:r>
              <a:r>
                <a:rPr kumimoji="0" lang="ko-KR" altLang="en-US" sz="1600" dirty="0" err="1">
                  <a:solidFill>
                    <a:schemeClr val="bg1"/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구분명</a:t>
              </a:r>
              <a:endParaRPr kumimoji="0" lang="ko-KR" altLang="en-US" sz="1600" dirty="0">
                <a:solidFill>
                  <a:schemeClr val="bg1"/>
                </a:solidFill>
                <a:latin typeface="나눔스퀘어OTF ExtraBold" pitchFamily="34" charset="-127"/>
                <a:ea typeface="나눔스퀘어OTF ExtraBold" pitchFamily="34" charset="-127"/>
              </a:endParaRPr>
            </a:p>
          </p:txBody>
        </p:sp>
        <p:sp>
          <p:nvSpPr>
            <p:cNvPr id="7180" name="직사각형 10"/>
            <p:cNvSpPr>
              <a:spLocks noChangeArrowheads="1"/>
            </p:cNvSpPr>
            <p:nvPr/>
          </p:nvSpPr>
          <p:spPr bwMode="auto">
            <a:xfrm>
              <a:off x="958207" y="2595206"/>
              <a:ext cx="4575152" cy="30775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85750" indent="-285750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9pPr>
            </a:lstStyle>
            <a:p>
              <a:pPr eaLnBrk="1" latinLnBrk="1" hangingPunct="1">
                <a:buFontTx/>
                <a:buChar char="-"/>
                <a:defRPr/>
              </a:pPr>
              <a:r>
                <a:rPr kumimoji="0" lang="ko-KR" altLang="en-US" sz="180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사용 툴</a:t>
              </a:r>
              <a:endParaRPr kumimoji="0" lang="en-US" altLang="ko-KR" sz="1800" b="1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  <a:p>
              <a:pPr marL="0" indent="0" eaLnBrk="1" latinLnBrk="1" hangingPunct="1">
                <a:defRPr/>
              </a:pPr>
              <a:r>
                <a:rPr kumimoji="0" lang="en-US" altLang="ko-KR" b="1" dirty="0">
                  <a:solidFill>
                    <a:schemeClr val="tx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  </a:t>
              </a:r>
              <a:r>
                <a:rPr kumimoji="0" lang="en-US" altLang="ko-KR" sz="1600" b="1" dirty="0">
                  <a:solidFill>
                    <a:schemeClr val="tx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: Visual Studio 2019</a:t>
              </a:r>
              <a:br>
                <a:rPr kumimoji="0" lang="en-US" altLang="ko-KR" sz="1800" dirty="0">
                  <a:solidFill>
                    <a:schemeClr val="tx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</a:br>
              <a:endParaRPr kumimoji="0" lang="en-US" altLang="ko-KR" sz="1800" dirty="0">
                <a:solidFill>
                  <a:schemeClr val="tx2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  <a:p>
              <a:pPr eaLnBrk="1" latinLnBrk="1" hangingPunct="1">
                <a:buFontTx/>
                <a:buChar char="-"/>
                <a:defRPr/>
              </a:pPr>
              <a:r>
                <a:rPr kumimoji="0" lang="ko-KR" altLang="en-US" sz="180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언어</a:t>
              </a:r>
              <a:endParaRPr kumimoji="0" lang="en-US" altLang="ko-KR" sz="1800" b="1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  <a:p>
              <a:pPr marL="0" indent="0" eaLnBrk="1" latinLnBrk="1" hangingPunct="1">
                <a:defRPr/>
              </a:pPr>
              <a:r>
                <a:rPr kumimoji="0" lang="en-US" altLang="ko-KR" b="1" dirty="0">
                  <a:solidFill>
                    <a:schemeClr val="tx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  </a:t>
              </a:r>
              <a:r>
                <a:rPr kumimoji="0" lang="en-US" altLang="ko-KR" sz="1600" b="1" dirty="0">
                  <a:solidFill>
                    <a:schemeClr val="tx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: C#, MSSQL</a:t>
              </a:r>
              <a:br>
                <a:rPr kumimoji="0" lang="en-US" altLang="ko-KR" sz="1600" b="1" dirty="0">
                  <a:solidFill>
                    <a:schemeClr val="tx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</a:br>
              <a:endParaRPr kumimoji="0" lang="en-US" altLang="ko-KR" sz="1800" b="1" dirty="0">
                <a:solidFill>
                  <a:schemeClr val="tx2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  <a:p>
              <a:pPr eaLnBrk="1" latinLnBrk="1" hangingPunct="1">
                <a:buFontTx/>
                <a:buChar char="-"/>
                <a:defRPr/>
              </a:pPr>
              <a:r>
                <a:rPr kumimoji="0" lang="ko-KR" altLang="en-US" sz="180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프레임워크</a:t>
              </a:r>
              <a:endParaRPr kumimoji="0" lang="en-US" altLang="ko-KR" b="1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  <a:p>
              <a:pPr marL="0" indent="0" eaLnBrk="1" latinLnBrk="1" hangingPunct="1">
                <a:defRPr/>
              </a:pPr>
              <a:r>
                <a:rPr kumimoji="0" lang="en-US" altLang="ko-KR" sz="160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   : </a:t>
              </a:r>
              <a:r>
                <a:rPr kumimoji="0" lang="en-US" altLang="ko-KR" sz="1600" b="1" dirty="0">
                  <a:solidFill>
                    <a:schemeClr val="tx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ADO.NET, ASP.NET , .NET</a:t>
              </a:r>
              <a:br>
                <a:rPr kumimoji="0" lang="en-US" altLang="ko-KR" sz="1800" dirty="0">
                  <a:solidFill>
                    <a:schemeClr val="tx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</a:br>
              <a:endParaRPr kumimoji="0" lang="en-US" altLang="ko-KR" sz="1800" dirty="0">
                <a:solidFill>
                  <a:schemeClr val="tx2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  <a:p>
              <a:pPr eaLnBrk="1" latinLnBrk="1" hangingPunct="1">
                <a:buFontTx/>
                <a:buChar char="-"/>
                <a:defRPr/>
              </a:pPr>
              <a:r>
                <a:rPr kumimoji="0" lang="ko-KR" altLang="en-US" sz="180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시스템</a:t>
              </a:r>
            </a:p>
            <a:p>
              <a:pPr marL="0" indent="0" eaLnBrk="1" latinLnBrk="1" hangingPunct="1">
                <a:defRPr/>
              </a:pPr>
              <a:r>
                <a:rPr kumimoji="0" lang="en-US" altLang="ko-KR" sz="160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   : </a:t>
              </a:r>
              <a:r>
                <a:rPr kumimoji="0" lang="en-US" altLang="ko-KR" sz="1600" b="1" dirty="0" err="1">
                  <a:solidFill>
                    <a:schemeClr val="tx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Github</a:t>
              </a:r>
              <a:endParaRPr kumimoji="0" lang="en-US" altLang="ko-KR" sz="1600" b="1" dirty="0">
                <a:solidFill>
                  <a:schemeClr val="tx2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pic>
          <p:nvPicPr>
            <p:cNvPr id="11287" name="그림 2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2081" y="2597970"/>
              <a:ext cx="5178425" cy="35751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1269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7513" y="3997325"/>
            <a:ext cx="1581150" cy="2168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1270" name="그룹 13"/>
          <p:cNvGrpSpPr>
            <a:grpSpLocks/>
          </p:cNvGrpSpPr>
          <p:nvPr/>
        </p:nvGrpSpPr>
        <p:grpSpPr bwMode="auto">
          <a:xfrm rot="5400000">
            <a:off x="8022431" y="-3548856"/>
            <a:ext cx="369888" cy="7969250"/>
            <a:chOff x="11783835" y="678528"/>
            <a:chExt cx="370108" cy="5198744"/>
          </a:xfrm>
        </p:grpSpPr>
        <p:sp>
          <p:nvSpPr>
            <p:cNvPr id="22" name="양쪽 모서리가 둥근 사각형 21"/>
            <p:cNvSpPr/>
            <p:nvPr/>
          </p:nvSpPr>
          <p:spPr>
            <a:xfrm rot="16200000" flipH="1">
              <a:off x="11537041" y="5260370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24" name="양쪽 모서리가 둥근 사각형 23"/>
            <p:cNvSpPr/>
            <p:nvPr/>
          </p:nvSpPr>
          <p:spPr>
            <a:xfrm rot="16200000" flipH="1">
              <a:off x="11536006" y="4541659"/>
              <a:ext cx="865767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25" name="양쪽 모서리가 둥근 사각형 24"/>
            <p:cNvSpPr/>
            <p:nvPr/>
          </p:nvSpPr>
          <p:spPr>
            <a:xfrm rot="16200000" flipH="1">
              <a:off x="11537041" y="3822948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26" name="양쪽 모서리가 둥근 사각형 25"/>
            <p:cNvSpPr/>
            <p:nvPr/>
          </p:nvSpPr>
          <p:spPr>
            <a:xfrm rot="16200000" flipH="1">
              <a:off x="11537041" y="3120807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구성</a:t>
              </a:r>
            </a:p>
          </p:txBody>
        </p:sp>
        <p:sp>
          <p:nvSpPr>
            <p:cNvPr id="27" name="양쪽 모서리가 둥근 사각형 26"/>
            <p:cNvSpPr/>
            <p:nvPr/>
          </p:nvSpPr>
          <p:spPr>
            <a:xfrm rot="16200000" flipH="1">
              <a:off x="11535488" y="2433682"/>
              <a:ext cx="866803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내용</a:t>
              </a:r>
            </a:p>
          </p:txBody>
        </p:sp>
        <p:sp>
          <p:nvSpPr>
            <p:cNvPr id="28" name="양쪽 모서리가 둥근 사각형 27"/>
            <p:cNvSpPr/>
            <p:nvPr/>
          </p:nvSpPr>
          <p:spPr>
            <a:xfrm rot="16200000" flipH="1">
              <a:off x="11537041" y="1666816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  <p:sp>
          <p:nvSpPr>
            <p:cNvPr id="29" name="양쪽 모서리가 둥근 사각형 28"/>
            <p:cNvSpPr/>
            <p:nvPr/>
          </p:nvSpPr>
          <p:spPr>
            <a:xfrm rot="16200000" flipH="1">
              <a:off x="11537041" y="925322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소감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1318C5F7-7A33-26FD-8E98-F9E834ED4EC0}"/>
              </a:ext>
            </a:extLst>
          </p:cNvPr>
          <p:cNvGrpSpPr/>
          <p:nvPr/>
        </p:nvGrpSpPr>
        <p:grpSpPr>
          <a:xfrm>
            <a:off x="6342056" y="2788166"/>
            <a:ext cx="4557516" cy="1281668"/>
            <a:chOff x="6480508" y="2732154"/>
            <a:chExt cx="4557516" cy="1281668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30BD5100-6F27-962E-3681-AA14175DE07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80508" y="2732154"/>
              <a:ext cx="1640535" cy="1281668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F25FD7CC-CA6E-C974-1601-D1DF7BC0681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10175" y="2807266"/>
              <a:ext cx="1052785" cy="1131441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993CC7B8-F65B-9C4E-3658-8C2DB003ECC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85239" y="2861416"/>
              <a:ext cx="1052785" cy="1052785"/>
            </a:xfrm>
            <a:prstGeom prst="rect">
              <a:avLst/>
            </a:prstGeom>
          </p:spPr>
        </p:pic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AAA9540E-237F-86F8-46AC-50F1A1FB2F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72621" y="4722269"/>
            <a:ext cx="1281180" cy="99363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91C061B-248A-62D3-4AE7-2D172AFDDFD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1763" y="4527720"/>
            <a:ext cx="1130384" cy="113038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4EFFFD39-8D3A-B19E-B2FC-1F3CC3117BB5}"/>
              </a:ext>
            </a:extLst>
          </p:cNvPr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6211087" y="2598317"/>
            <a:ext cx="2520000" cy="14400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B24D5CA-0D44-9C4B-852A-F1E12E47AD37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9073629" y="2592319"/>
            <a:ext cx="2520000" cy="14400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4109ABA-401B-A78E-7DED-F725C2105698}"/>
              </a:ext>
            </a:extLst>
          </p:cNvPr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6211087" y="4433095"/>
            <a:ext cx="2520000" cy="1440000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2814638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제안</a:t>
            </a:r>
          </a:p>
        </p:txBody>
      </p:sp>
      <p:grpSp>
        <p:nvGrpSpPr>
          <p:cNvPr id="12296" name="그룹 1"/>
          <p:cNvGrpSpPr>
            <a:grpSpLocks/>
          </p:cNvGrpSpPr>
          <p:nvPr/>
        </p:nvGrpSpPr>
        <p:grpSpPr bwMode="auto">
          <a:xfrm>
            <a:off x="622300" y="2174875"/>
            <a:ext cx="8556625" cy="3990975"/>
            <a:chOff x="694606" y="2174552"/>
            <a:chExt cx="8165586" cy="3990752"/>
          </a:xfrm>
        </p:grpSpPr>
        <p:sp>
          <p:nvSpPr>
            <p:cNvPr id="19" name="Text Box 44"/>
            <p:cNvSpPr txBox="1">
              <a:spLocks noChangeArrowheads="1"/>
            </p:cNvSpPr>
            <p:nvPr/>
          </p:nvSpPr>
          <p:spPr bwMode="auto">
            <a:xfrm>
              <a:off x="742727" y="2597970"/>
              <a:ext cx="4766592" cy="3567334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gradFill>
                <a:gsLst>
                  <a:gs pos="0">
                    <a:sysClr val="window" lastClr="FFFFFF">
                      <a:lumMod val="85000"/>
                    </a:sysClr>
                  </a:gs>
                  <a:gs pos="5000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</a:gsLst>
                <a:lin ang="5400000" scaled="0"/>
              </a:gradFill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70650" tIns="70650" rIns="70650" bIns="44853"/>
            <a:lstStyle/>
            <a:p>
              <a:pPr marL="84095" indent="-84095" defTabSz="897033" eaLnBrk="1" fontAlgn="auto" latinLnBrk="1" hangingPunct="1">
                <a:spcBef>
                  <a:spcPts val="0"/>
                </a:spcBef>
                <a:spcAft>
                  <a:spcPts val="294"/>
                </a:spcAft>
                <a:buClr>
                  <a:srgbClr val="A1A1A1"/>
                </a:buClr>
                <a:buSzPct val="100000"/>
                <a:buFont typeface="Arial" pitchFamily="34" charset="0"/>
                <a:buChar char="•"/>
                <a:defRPr/>
              </a:pPr>
              <a:endParaRPr kumimoji="0" lang="ko-KR" altLang="en-US" sz="883" kern="0" dirty="0">
                <a:solidFill>
                  <a:srgbClr val="FF0000"/>
                </a:solidFill>
                <a:latin typeface="나눔고딕" panose="020D0304000000000000" pitchFamily="50" charset="-127"/>
                <a:ea typeface="나눔스퀘어"/>
                <a:sym typeface="Wingdings" pitchFamily="2" charset="2"/>
              </a:endParaRPr>
            </a:p>
          </p:txBody>
        </p:sp>
        <p:sp>
          <p:nvSpPr>
            <p:cNvPr id="20" name="모서리가 둥근 직사각형 19"/>
            <p:cNvSpPr/>
            <p:nvPr/>
          </p:nvSpPr>
          <p:spPr>
            <a:xfrm>
              <a:off x="694606" y="2174552"/>
              <a:ext cx="2164865" cy="31907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bg1">
                    <a:lumMod val="50000"/>
                  </a:schemeClr>
                </a:gs>
                <a:gs pos="50000">
                  <a:schemeClr val="tx1"/>
                </a:gs>
                <a:gs pos="0">
                  <a:schemeClr val="bg1">
                    <a:lumMod val="65000"/>
                  </a:schemeClr>
                </a:gs>
              </a:gsLst>
              <a:lin ang="0" scaled="1"/>
              <a:tileRect/>
            </a:gra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600" dirty="0">
                  <a:solidFill>
                    <a:schemeClr val="bg1"/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제안 내용</a:t>
              </a:r>
            </a:p>
          </p:txBody>
        </p:sp>
        <p:sp>
          <p:nvSpPr>
            <p:cNvPr id="12326" name="직사각형 10"/>
            <p:cNvSpPr>
              <a:spLocks noChangeArrowheads="1"/>
            </p:cNvSpPr>
            <p:nvPr/>
          </p:nvSpPr>
          <p:spPr bwMode="auto">
            <a:xfrm>
              <a:off x="934318" y="2968302"/>
              <a:ext cx="4575175" cy="24564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85750" indent="-28575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eaLnBrk="1" hangingPunct="1">
                <a:lnSpc>
                  <a:spcPct val="200000"/>
                </a:lnSpc>
                <a:spcBef>
                  <a:spcPct val="0"/>
                </a:spcBef>
                <a:buFontTx/>
                <a:buChar char="-"/>
              </a:pPr>
              <a:r>
                <a:rPr kumimoji="0" lang="ko-KR" altLang="en-US" sz="20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계획 관리</a:t>
              </a:r>
              <a:endParaRPr kumimoji="0"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  <a:p>
              <a:pPr eaLnBrk="1" hangingPunct="1">
                <a:lnSpc>
                  <a:spcPct val="200000"/>
                </a:lnSpc>
                <a:spcBef>
                  <a:spcPct val="0"/>
                </a:spcBef>
                <a:buFontTx/>
                <a:buChar char="-"/>
              </a:pPr>
              <a:r>
                <a:rPr kumimoji="0" lang="ko-KR" altLang="en-US" sz="20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생산 관리</a:t>
              </a:r>
              <a:endParaRPr kumimoji="0"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  <a:p>
              <a:pPr eaLnBrk="1" hangingPunct="1">
                <a:lnSpc>
                  <a:spcPct val="200000"/>
                </a:lnSpc>
                <a:spcBef>
                  <a:spcPct val="0"/>
                </a:spcBef>
                <a:buFontTx/>
                <a:buChar char="-"/>
              </a:pPr>
              <a:r>
                <a:rPr kumimoji="0" lang="ko-KR" altLang="en-US" sz="20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현장 관리</a:t>
              </a:r>
              <a:endParaRPr kumimoji="0"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  <a:p>
              <a:pPr eaLnBrk="1" hangingPunct="1">
                <a:lnSpc>
                  <a:spcPct val="200000"/>
                </a:lnSpc>
                <a:spcBef>
                  <a:spcPct val="0"/>
                </a:spcBef>
                <a:buFontTx/>
                <a:buChar char="-"/>
              </a:pPr>
              <a:r>
                <a:rPr kumimoji="0" lang="ko-KR" altLang="en-US" sz="20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데이터 분석</a:t>
              </a:r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8102716" y="4222313"/>
              <a:ext cx="757476" cy="36986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pc="-150" dirty="0">
                  <a:solidFill>
                    <a:schemeClr val="bg1"/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이미지</a:t>
              </a:r>
              <a:endParaRPr kumimoji="0" lang="ko-KR" altLang="en-US" dirty="0">
                <a:solidFill>
                  <a:schemeClr val="bg1"/>
                </a:solidFill>
                <a:latin typeface="+mn-lt"/>
                <a:ea typeface="+mn-ea"/>
              </a:endParaRPr>
            </a:p>
          </p:txBody>
        </p:sp>
      </p:grpSp>
      <p:grpSp>
        <p:nvGrpSpPr>
          <p:cNvPr id="12297" name="그룹 13"/>
          <p:cNvGrpSpPr>
            <a:grpSpLocks/>
          </p:cNvGrpSpPr>
          <p:nvPr/>
        </p:nvGrpSpPr>
        <p:grpSpPr bwMode="auto">
          <a:xfrm rot="5400000">
            <a:off x="8022431" y="-3548856"/>
            <a:ext cx="369888" cy="7969250"/>
            <a:chOff x="11783835" y="678528"/>
            <a:chExt cx="370108" cy="5198744"/>
          </a:xfrm>
        </p:grpSpPr>
        <p:sp>
          <p:nvSpPr>
            <p:cNvPr id="22" name="양쪽 모서리가 둥근 사각형 21"/>
            <p:cNvSpPr/>
            <p:nvPr/>
          </p:nvSpPr>
          <p:spPr>
            <a:xfrm rot="16200000" flipH="1">
              <a:off x="11537041" y="5260370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24" name="양쪽 모서리가 둥근 사각형 23"/>
            <p:cNvSpPr/>
            <p:nvPr/>
          </p:nvSpPr>
          <p:spPr>
            <a:xfrm rot="16200000" flipH="1">
              <a:off x="11536006" y="4541659"/>
              <a:ext cx="865767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25" name="양쪽 모서리가 둥근 사각형 24"/>
            <p:cNvSpPr/>
            <p:nvPr/>
          </p:nvSpPr>
          <p:spPr>
            <a:xfrm rot="16200000" flipH="1">
              <a:off x="11537041" y="3822948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26" name="양쪽 모서리가 둥근 사각형 25"/>
            <p:cNvSpPr/>
            <p:nvPr/>
          </p:nvSpPr>
          <p:spPr>
            <a:xfrm rot="16200000" flipH="1">
              <a:off x="11537041" y="3120807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27" name="양쪽 모서리가 둥근 사각형 26"/>
            <p:cNvSpPr/>
            <p:nvPr/>
          </p:nvSpPr>
          <p:spPr>
            <a:xfrm rot="16200000" flipH="1">
              <a:off x="11535488" y="2433682"/>
              <a:ext cx="866803" cy="370108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내용</a:t>
              </a:r>
            </a:p>
          </p:txBody>
        </p:sp>
        <p:sp>
          <p:nvSpPr>
            <p:cNvPr id="28" name="양쪽 모서리가 둥근 사각형 27"/>
            <p:cNvSpPr/>
            <p:nvPr/>
          </p:nvSpPr>
          <p:spPr>
            <a:xfrm rot="16200000" flipH="1">
              <a:off x="11537041" y="1666816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  <p:sp>
          <p:nvSpPr>
            <p:cNvPr id="29" name="양쪽 모서리가 둥근 사각형 28"/>
            <p:cNvSpPr/>
            <p:nvPr/>
          </p:nvSpPr>
          <p:spPr>
            <a:xfrm rot="16200000" flipH="1">
              <a:off x="11537041" y="925322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소감</a:t>
              </a: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1A34A465-6CFF-E20C-6796-300FCDB9838E}"/>
              </a:ext>
            </a:extLst>
          </p:cNvPr>
          <p:cNvGrpSpPr/>
          <p:nvPr/>
        </p:nvGrpSpPr>
        <p:grpSpPr>
          <a:xfrm>
            <a:off x="6891175" y="2704352"/>
            <a:ext cx="1285875" cy="1216025"/>
            <a:chOff x="6764338" y="2925763"/>
            <a:chExt cx="1285875" cy="1216025"/>
          </a:xfrm>
        </p:grpSpPr>
        <p:sp>
          <p:nvSpPr>
            <p:cNvPr id="35" name="타원 34"/>
            <p:cNvSpPr/>
            <p:nvPr/>
          </p:nvSpPr>
          <p:spPr bwMode="auto">
            <a:xfrm>
              <a:off x="6808788" y="2925763"/>
              <a:ext cx="1193800" cy="121602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dirty="0"/>
            </a:p>
          </p:txBody>
        </p:sp>
        <p:sp>
          <p:nvSpPr>
            <p:cNvPr id="36" name="직사각형 35"/>
            <p:cNvSpPr/>
            <p:nvPr/>
          </p:nvSpPr>
          <p:spPr bwMode="auto">
            <a:xfrm>
              <a:off x="7046913" y="3143250"/>
              <a:ext cx="765175" cy="33813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600" spc="-150" dirty="0">
                  <a:latin typeface="나눔스퀘어OTF ExtraBold" pitchFamily="34" charset="-127"/>
                  <a:ea typeface="나눔스퀘어OTF ExtraBold" pitchFamily="34" charset="-127"/>
                </a:rPr>
                <a:t>point.1</a:t>
              </a:r>
              <a:endParaRPr kumimoji="0" lang="ko-KR" altLang="en-US" sz="1600" spc="-150" dirty="0">
                <a:latin typeface="나눔스퀘어OTF ExtraBold" pitchFamily="34" charset="-127"/>
                <a:ea typeface="나눔스퀘어OTF ExtraBold" pitchFamily="34" charset="-127"/>
              </a:endParaRPr>
            </a:p>
          </p:txBody>
        </p:sp>
        <p:cxnSp>
          <p:nvCxnSpPr>
            <p:cNvPr id="37" name="Straight Connector 8"/>
            <p:cNvCxnSpPr/>
            <p:nvPr/>
          </p:nvCxnSpPr>
          <p:spPr bwMode="auto">
            <a:xfrm>
              <a:off x="7000875" y="3498850"/>
              <a:ext cx="823913" cy="0"/>
            </a:xfrm>
            <a:prstGeom prst="line">
              <a:avLst/>
            </a:prstGeom>
            <a:ln w="3175">
              <a:solidFill>
                <a:schemeClr val="tx1">
                  <a:lumMod val="85000"/>
                  <a:lumOff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직사각형 37"/>
            <p:cNvSpPr/>
            <p:nvPr/>
          </p:nvSpPr>
          <p:spPr bwMode="auto">
            <a:xfrm>
              <a:off x="6764338" y="3530600"/>
              <a:ext cx="1285875" cy="384175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ctr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400" spc="-1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계획 관리</a:t>
              </a: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982572BA-6789-C9A9-F73B-BEA324356343}"/>
              </a:ext>
            </a:extLst>
          </p:cNvPr>
          <p:cNvGrpSpPr/>
          <p:nvPr/>
        </p:nvGrpSpPr>
        <p:grpSpPr>
          <a:xfrm>
            <a:off x="9749631" y="2710304"/>
            <a:ext cx="1287462" cy="1216025"/>
            <a:chOff x="9567863" y="2925763"/>
            <a:chExt cx="1287462" cy="1216025"/>
          </a:xfrm>
        </p:grpSpPr>
        <p:sp>
          <p:nvSpPr>
            <p:cNvPr id="40" name="타원 39"/>
            <p:cNvSpPr/>
            <p:nvPr/>
          </p:nvSpPr>
          <p:spPr bwMode="auto">
            <a:xfrm>
              <a:off x="9612313" y="2925763"/>
              <a:ext cx="1195387" cy="121602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dirty="0"/>
            </a:p>
          </p:txBody>
        </p:sp>
        <p:sp>
          <p:nvSpPr>
            <p:cNvPr id="41" name="직사각형 40"/>
            <p:cNvSpPr/>
            <p:nvPr/>
          </p:nvSpPr>
          <p:spPr bwMode="auto">
            <a:xfrm>
              <a:off x="9850438" y="3143250"/>
              <a:ext cx="766762" cy="33813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600" spc="-150" dirty="0">
                  <a:latin typeface="나눔스퀘어OTF ExtraBold" pitchFamily="34" charset="-127"/>
                  <a:ea typeface="나눔스퀘어OTF ExtraBold" pitchFamily="34" charset="-127"/>
                </a:rPr>
                <a:t>point.2</a:t>
              </a:r>
              <a:endParaRPr kumimoji="0" lang="ko-KR" altLang="en-US" sz="1600" spc="-150" dirty="0">
                <a:latin typeface="나눔스퀘어OTF ExtraBold" pitchFamily="34" charset="-127"/>
                <a:ea typeface="나눔스퀘어OTF ExtraBold" pitchFamily="34" charset="-127"/>
              </a:endParaRPr>
            </a:p>
          </p:txBody>
        </p:sp>
        <p:cxnSp>
          <p:nvCxnSpPr>
            <p:cNvPr id="42" name="Straight Connector 8"/>
            <p:cNvCxnSpPr/>
            <p:nvPr/>
          </p:nvCxnSpPr>
          <p:spPr bwMode="auto">
            <a:xfrm>
              <a:off x="9804400" y="3498850"/>
              <a:ext cx="825500" cy="0"/>
            </a:xfrm>
            <a:prstGeom prst="line">
              <a:avLst/>
            </a:prstGeom>
            <a:ln w="3175">
              <a:solidFill>
                <a:schemeClr val="tx1">
                  <a:lumMod val="85000"/>
                  <a:lumOff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직사각형 42"/>
            <p:cNvSpPr/>
            <p:nvPr/>
          </p:nvSpPr>
          <p:spPr bwMode="auto">
            <a:xfrm>
              <a:off x="9567863" y="3530600"/>
              <a:ext cx="1287462" cy="384175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ctr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400" spc="-1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생산 관리</a:t>
              </a: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6D425152-1633-7C54-E3AE-D971FF4C8A19}"/>
              </a:ext>
            </a:extLst>
          </p:cNvPr>
          <p:cNvGrpSpPr/>
          <p:nvPr/>
        </p:nvGrpSpPr>
        <p:grpSpPr>
          <a:xfrm>
            <a:off x="6895144" y="4545082"/>
            <a:ext cx="1287462" cy="1216025"/>
            <a:chOff x="6757988" y="4792663"/>
            <a:chExt cx="1287462" cy="1216025"/>
          </a:xfrm>
        </p:grpSpPr>
        <p:sp>
          <p:nvSpPr>
            <p:cNvPr id="45" name="타원 44"/>
            <p:cNvSpPr/>
            <p:nvPr/>
          </p:nvSpPr>
          <p:spPr bwMode="auto">
            <a:xfrm>
              <a:off x="6802438" y="4792663"/>
              <a:ext cx="1195387" cy="121602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dirty="0"/>
            </a:p>
          </p:txBody>
        </p:sp>
        <p:sp>
          <p:nvSpPr>
            <p:cNvPr id="46" name="직사각형 45"/>
            <p:cNvSpPr/>
            <p:nvPr/>
          </p:nvSpPr>
          <p:spPr bwMode="auto">
            <a:xfrm>
              <a:off x="7040563" y="5010150"/>
              <a:ext cx="766762" cy="33813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600" spc="-150" dirty="0">
                  <a:latin typeface="나눔스퀘어OTF ExtraBold" pitchFamily="34" charset="-127"/>
                  <a:ea typeface="나눔스퀘어OTF ExtraBold" pitchFamily="34" charset="-127"/>
                </a:rPr>
                <a:t>point.3</a:t>
              </a:r>
              <a:endParaRPr kumimoji="0" lang="ko-KR" altLang="en-US" sz="1600" spc="-150" dirty="0">
                <a:latin typeface="나눔스퀘어OTF ExtraBold" pitchFamily="34" charset="-127"/>
                <a:ea typeface="나눔스퀘어OTF ExtraBold" pitchFamily="34" charset="-127"/>
              </a:endParaRPr>
            </a:p>
          </p:txBody>
        </p:sp>
        <p:cxnSp>
          <p:nvCxnSpPr>
            <p:cNvPr id="47" name="Straight Connector 8"/>
            <p:cNvCxnSpPr/>
            <p:nvPr/>
          </p:nvCxnSpPr>
          <p:spPr bwMode="auto">
            <a:xfrm>
              <a:off x="6994525" y="5365750"/>
              <a:ext cx="825500" cy="0"/>
            </a:xfrm>
            <a:prstGeom prst="line">
              <a:avLst/>
            </a:prstGeom>
            <a:ln w="3175">
              <a:solidFill>
                <a:schemeClr val="tx1">
                  <a:lumMod val="85000"/>
                  <a:lumOff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직사각형 47"/>
            <p:cNvSpPr/>
            <p:nvPr/>
          </p:nvSpPr>
          <p:spPr bwMode="auto">
            <a:xfrm>
              <a:off x="6757988" y="5397500"/>
              <a:ext cx="1287462" cy="384175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ctr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400" spc="-1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현장 관리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95309793-B554-60D8-F268-63AD288F1E26}"/>
              </a:ext>
            </a:extLst>
          </p:cNvPr>
          <p:cNvGrpSpPr/>
          <p:nvPr/>
        </p:nvGrpSpPr>
        <p:grpSpPr>
          <a:xfrm>
            <a:off x="9755187" y="4470910"/>
            <a:ext cx="1287462" cy="1216025"/>
            <a:chOff x="9567863" y="4792663"/>
            <a:chExt cx="1287462" cy="1216025"/>
          </a:xfrm>
        </p:grpSpPr>
        <p:sp>
          <p:nvSpPr>
            <p:cNvPr id="50" name="타원 49"/>
            <p:cNvSpPr/>
            <p:nvPr/>
          </p:nvSpPr>
          <p:spPr bwMode="auto">
            <a:xfrm>
              <a:off x="9612313" y="4792663"/>
              <a:ext cx="1195387" cy="121602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dirty="0"/>
            </a:p>
          </p:txBody>
        </p:sp>
        <p:sp>
          <p:nvSpPr>
            <p:cNvPr id="51" name="직사각형 50"/>
            <p:cNvSpPr/>
            <p:nvPr/>
          </p:nvSpPr>
          <p:spPr bwMode="auto">
            <a:xfrm>
              <a:off x="9850438" y="5010150"/>
              <a:ext cx="766762" cy="33813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600" spc="-150" dirty="0">
                  <a:latin typeface="나눔스퀘어OTF ExtraBold" pitchFamily="34" charset="-127"/>
                  <a:ea typeface="나눔스퀘어OTF ExtraBold" pitchFamily="34" charset="-127"/>
                </a:rPr>
                <a:t>point.4</a:t>
              </a:r>
              <a:endParaRPr kumimoji="0" lang="ko-KR" altLang="en-US" sz="1600" spc="-150" dirty="0">
                <a:latin typeface="나눔스퀘어OTF ExtraBold" pitchFamily="34" charset="-127"/>
                <a:ea typeface="나눔스퀘어OTF ExtraBold" pitchFamily="34" charset="-127"/>
              </a:endParaRPr>
            </a:p>
          </p:txBody>
        </p:sp>
        <p:cxnSp>
          <p:nvCxnSpPr>
            <p:cNvPr id="52" name="Straight Connector 8"/>
            <p:cNvCxnSpPr/>
            <p:nvPr/>
          </p:nvCxnSpPr>
          <p:spPr bwMode="auto">
            <a:xfrm>
              <a:off x="9804400" y="5365750"/>
              <a:ext cx="825500" cy="0"/>
            </a:xfrm>
            <a:prstGeom prst="line">
              <a:avLst/>
            </a:prstGeom>
            <a:ln w="3175">
              <a:solidFill>
                <a:schemeClr val="tx1">
                  <a:lumMod val="85000"/>
                  <a:lumOff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직사각형 52"/>
            <p:cNvSpPr/>
            <p:nvPr/>
          </p:nvSpPr>
          <p:spPr bwMode="auto">
            <a:xfrm>
              <a:off x="9567863" y="5397500"/>
              <a:ext cx="1287462" cy="384175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ctr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400" spc="-15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데이터 분석</a:t>
              </a:r>
              <a:endParaRPr kumimoji="0" lang="ko-KR" altLang="en-US" sz="1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endParaRPr>
            </a:p>
          </p:txBody>
        </p:sp>
      </p:grpSp>
      <p:pic>
        <p:nvPicPr>
          <p:cNvPr id="12314" name="그림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3863" y="3997325"/>
            <a:ext cx="1581150" cy="2168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2814638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내용</a:t>
            </a:r>
          </a:p>
        </p:txBody>
      </p:sp>
      <p:sp>
        <p:nvSpPr>
          <p:cNvPr id="13316" name="Text Placeholder 2"/>
          <p:cNvSpPr txBox="1">
            <a:spLocks/>
          </p:cNvSpPr>
          <p:nvPr/>
        </p:nvSpPr>
        <p:spPr bwMode="auto">
          <a:xfrm>
            <a:off x="509588" y="1651000"/>
            <a:ext cx="77390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ko-KR" altLang="en-US" sz="24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분석</a:t>
            </a:r>
            <a:r>
              <a:rPr kumimoji="0" lang="en-US" altLang="ko-KR" sz="24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/</a:t>
            </a:r>
            <a:r>
              <a:rPr kumimoji="0" lang="ko-KR" altLang="en-US" sz="24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설계 </a:t>
            </a:r>
            <a:r>
              <a:rPr kumimoji="0" lang="en-US" altLang="ko-KR" sz="24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: </a:t>
            </a:r>
            <a:r>
              <a:rPr kumimoji="0" lang="ko-KR" altLang="en-US" sz="24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화면기획서</a:t>
            </a:r>
            <a:endParaRPr kumimoji="0" lang="ar-SA" altLang="ko-KR" sz="2400" dirty="0">
              <a:solidFill>
                <a:schemeClr val="tx2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grpSp>
        <p:nvGrpSpPr>
          <p:cNvPr id="13317" name="그룹 13"/>
          <p:cNvGrpSpPr>
            <a:grpSpLocks/>
          </p:cNvGrpSpPr>
          <p:nvPr/>
        </p:nvGrpSpPr>
        <p:grpSpPr bwMode="auto">
          <a:xfrm rot="5400000">
            <a:off x="8022431" y="-3548856"/>
            <a:ext cx="369888" cy="7969250"/>
            <a:chOff x="11783835" y="678528"/>
            <a:chExt cx="370108" cy="5198744"/>
          </a:xfrm>
        </p:grpSpPr>
        <p:sp>
          <p:nvSpPr>
            <p:cNvPr id="22" name="양쪽 모서리가 둥근 사각형 21"/>
            <p:cNvSpPr/>
            <p:nvPr/>
          </p:nvSpPr>
          <p:spPr>
            <a:xfrm rot="16200000" flipH="1">
              <a:off x="11537041" y="5260370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24" name="양쪽 모서리가 둥근 사각형 23"/>
            <p:cNvSpPr/>
            <p:nvPr/>
          </p:nvSpPr>
          <p:spPr>
            <a:xfrm rot="16200000" flipH="1">
              <a:off x="11536006" y="4541659"/>
              <a:ext cx="865767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25" name="양쪽 모서리가 둥근 사각형 24"/>
            <p:cNvSpPr/>
            <p:nvPr/>
          </p:nvSpPr>
          <p:spPr>
            <a:xfrm rot="16200000" flipH="1">
              <a:off x="11537041" y="3822948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26" name="양쪽 모서리가 둥근 사각형 25"/>
            <p:cNvSpPr/>
            <p:nvPr/>
          </p:nvSpPr>
          <p:spPr>
            <a:xfrm rot="16200000" flipH="1">
              <a:off x="11537041" y="3120807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27" name="양쪽 모서리가 둥근 사각형 26"/>
            <p:cNvSpPr/>
            <p:nvPr/>
          </p:nvSpPr>
          <p:spPr>
            <a:xfrm rot="16200000" flipH="1">
              <a:off x="11535488" y="2433682"/>
              <a:ext cx="866803" cy="370108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내용</a:t>
              </a:r>
            </a:p>
          </p:txBody>
        </p:sp>
        <p:sp>
          <p:nvSpPr>
            <p:cNvPr id="28" name="양쪽 모서리가 둥근 사각형 27"/>
            <p:cNvSpPr/>
            <p:nvPr/>
          </p:nvSpPr>
          <p:spPr>
            <a:xfrm rot="16200000" flipH="1">
              <a:off x="11537041" y="1666816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  <p:sp>
          <p:nvSpPr>
            <p:cNvPr id="29" name="양쪽 모서리가 둥근 사각형 28"/>
            <p:cNvSpPr/>
            <p:nvPr/>
          </p:nvSpPr>
          <p:spPr>
            <a:xfrm rot="16200000" flipH="1">
              <a:off x="11537041" y="925322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소감</a:t>
              </a:r>
            </a:p>
          </p:txBody>
        </p:sp>
      </p:grpSp>
      <p:sp>
        <p:nvSpPr>
          <p:cNvPr id="44" name="Text Box 44"/>
          <p:cNvSpPr txBox="1">
            <a:spLocks noChangeArrowheads="1"/>
          </p:cNvSpPr>
          <p:nvPr/>
        </p:nvSpPr>
        <p:spPr bwMode="auto">
          <a:xfrm>
            <a:off x="782638" y="2320925"/>
            <a:ext cx="5508393" cy="3653049"/>
          </a:xfrm>
          <a:prstGeom prst="rect">
            <a:avLst/>
          </a:prstGeom>
          <a:solidFill>
            <a:schemeClr val="bg1"/>
          </a:solidFill>
          <a:ln w="12700" cap="flat" cmpd="sng" algn="ctr">
            <a:gradFill>
              <a:gsLst>
                <a:gs pos="0">
                  <a:sysClr val="window" lastClr="FFFFFF">
                    <a:lumMod val="85000"/>
                  </a:sysClr>
                </a:gs>
                <a:gs pos="50000">
                  <a:sysClr val="window" lastClr="FFFFFF"/>
                </a:gs>
                <a:gs pos="100000">
                  <a:sysClr val="window" lastClr="FFFFFF">
                    <a:lumMod val="85000"/>
                  </a:sysClr>
                </a:gs>
              </a:gsLst>
              <a:lin ang="5400000" scaled="0"/>
            </a:gra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70650" tIns="70650" rIns="70650" bIns="44853"/>
          <a:lstStyle/>
          <a:p>
            <a:pPr marL="84095" indent="-84095" defTabSz="897033" eaLnBrk="1" fontAlgn="auto" latinLnBrk="1" hangingPunct="1">
              <a:spcBef>
                <a:spcPts val="0"/>
              </a:spcBef>
              <a:spcAft>
                <a:spcPts val="294"/>
              </a:spcAft>
              <a:buClr>
                <a:srgbClr val="A1A1A1"/>
              </a:buClr>
              <a:buSzPct val="100000"/>
              <a:buFont typeface="Arial" pitchFamily="34" charset="0"/>
              <a:buChar char="•"/>
              <a:defRPr/>
            </a:pPr>
            <a:endParaRPr kumimoji="0" lang="ko-KR" altLang="en-US" sz="883" kern="0" dirty="0">
              <a:solidFill>
                <a:srgbClr val="FF0000"/>
              </a:solidFill>
              <a:latin typeface="나눔고딕" panose="020D0304000000000000" pitchFamily="50" charset="-127"/>
              <a:ea typeface="나눔스퀘어"/>
              <a:sym typeface="Wingdings" pitchFamily="2" charset="2"/>
            </a:endParaRPr>
          </a:p>
        </p:txBody>
      </p:sp>
      <p:sp>
        <p:nvSpPr>
          <p:cNvPr id="49" name="모서리가 둥근 직사각형 48"/>
          <p:cNvSpPr/>
          <p:nvPr/>
        </p:nvSpPr>
        <p:spPr bwMode="auto">
          <a:xfrm>
            <a:off x="2311400" y="6165850"/>
            <a:ext cx="2268538" cy="31908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00000">
                <a:schemeClr val="bg1">
                  <a:lumMod val="50000"/>
                </a:schemeClr>
              </a:gs>
              <a:gs pos="50000">
                <a:schemeClr val="tx1"/>
              </a:gs>
              <a:gs pos="0">
                <a:schemeClr val="bg1">
                  <a:lumMod val="65000"/>
                </a:schemeClr>
              </a:gs>
            </a:gsLst>
            <a:lin ang="0" scaled="1"/>
            <a:tileRect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600" dirty="0" err="1">
                <a:solidFill>
                  <a:schemeClr val="bg1"/>
                </a:solidFill>
                <a:latin typeface="나눔스퀘어OTF ExtraBold" pitchFamily="34" charset="-127"/>
                <a:ea typeface="나눔스퀘어OTF ExtraBold" pitchFamily="34" charset="-127"/>
              </a:rPr>
              <a:t>화면기획서</a:t>
            </a:r>
            <a:endParaRPr kumimoji="0" lang="ko-KR" altLang="en-US" sz="1600" dirty="0">
              <a:solidFill>
                <a:schemeClr val="bg1"/>
              </a:solidFill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sp>
        <p:nvSpPr>
          <p:cNvPr id="54" name="직사각형 10"/>
          <p:cNvSpPr>
            <a:spLocks noChangeArrowheads="1"/>
          </p:cNvSpPr>
          <p:nvPr/>
        </p:nvSpPr>
        <p:spPr bwMode="auto">
          <a:xfrm>
            <a:off x="6529388" y="2478088"/>
            <a:ext cx="4794250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algn="just" eaLnBrk="1" latinLnBrk="1" hangingPunct="1">
              <a:buFontTx/>
              <a:buChar char="-"/>
              <a:defRPr/>
            </a:pPr>
            <a:r>
              <a:rPr kumimoji="0" lang="ko-KR" altLang="en-US" sz="20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디자인 정의 및 화면 구성 설정</a:t>
            </a:r>
            <a:endParaRPr kumimoji="0" lang="en-US" altLang="ko-KR" sz="2000" b="1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0" indent="0" algn="just" eaLnBrk="1" latinLnBrk="1" hangingPunct="1">
              <a:defRPr/>
            </a:pPr>
            <a:r>
              <a:rPr kumimoji="0" lang="ko-KR" altLang="en-US" sz="20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</a:p>
          <a:p>
            <a:pPr algn="just" eaLnBrk="1" latinLnBrk="1" hangingPunct="1">
              <a:buFontTx/>
              <a:buChar char="-"/>
              <a:defRPr/>
            </a:pPr>
            <a:r>
              <a:rPr kumimoji="0" lang="ko-KR" altLang="en-US" sz="2000" b="1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ㅇ</a:t>
            </a:r>
            <a:endParaRPr kumimoji="0" lang="en-US" altLang="ko-KR" sz="2000" b="1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6634C84-D2B6-D6CC-0561-BA3214FB3D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546" y="2320925"/>
            <a:ext cx="5503486" cy="365304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>
          <a:noFill/>
        </a:ln>
      </a:spPr>
      <a:bodyPr anchor="ctr"/>
      <a:lstStyle>
        <a:defPPr algn="ctr" eaLnBrk="1" fontAlgn="auto" latinLnBrk="1" hangingPunct="1">
          <a:spcBef>
            <a:spcPts val="0"/>
          </a:spcBef>
          <a:spcAft>
            <a:spcPts val="0"/>
          </a:spcAft>
          <a:defRPr kumimoji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620</TotalTime>
  <Words>884</Words>
  <Application>Microsoft Office PowerPoint</Application>
  <PresentationFormat>사용자 지정</PresentationFormat>
  <Paragraphs>340</Paragraphs>
  <Slides>21</Slides>
  <Notes>16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9" baseType="lpstr">
      <vt:lpstr>나눔고딕</vt:lpstr>
      <vt:lpstr>나눔스퀘어OTF</vt:lpstr>
      <vt:lpstr>나눔스퀘어OTF Bold</vt:lpstr>
      <vt:lpstr>나눔스퀘어OTF ExtraBold</vt:lpstr>
      <vt:lpstr>맑은 고딕</vt:lpstr>
      <vt:lpstr>여기어때 잘난체 OTF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Registered User</dc:creator>
  <cp:lastModifiedBy>User</cp:lastModifiedBy>
  <cp:revision>56</cp:revision>
  <dcterms:created xsi:type="dcterms:W3CDTF">2019-08-26T09:16:45Z</dcterms:created>
  <dcterms:modified xsi:type="dcterms:W3CDTF">2023-02-12T15:41:59Z</dcterms:modified>
</cp:coreProperties>
</file>